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61" r:id="rId5"/>
    <p:sldId id="263" r:id="rId6"/>
    <p:sldId id="262" r:id="rId7"/>
    <p:sldId id="265" r:id="rId8"/>
    <p:sldId id="264" r:id="rId9"/>
    <p:sldId id="266" r:id="rId10"/>
    <p:sldId id="271" r:id="rId11"/>
    <p:sldId id="259" r:id="rId12"/>
    <p:sldId id="260" r:id="rId13"/>
    <p:sldId id="268" r:id="rId14"/>
    <p:sldId id="269" r:id="rId15"/>
    <p:sldId id="270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BBB6C-41F9-429D-910E-7257D4F5BF97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EF501-5A3B-42F3-BD3D-D413B48207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AFEE-7DFF-4B3B-8C24-AA7BD4FA0DF4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71F12-9EBA-4567-A332-A84930A19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en-GB" dirty="0" smtClean="0"/>
              <a:t>CRSA Forum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872808" cy="1752600"/>
          </a:xfrm>
        </p:spPr>
        <p:txBody>
          <a:bodyPr/>
          <a:lstStyle/>
          <a:p>
            <a:r>
              <a:rPr lang="en-GB" b="1" dirty="0" smtClean="0"/>
              <a:t>Governance and risk culture round up</a:t>
            </a:r>
          </a:p>
          <a:p>
            <a:endParaRPr lang="en-GB" dirty="0"/>
          </a:p>
          <a:p>
            <a:r>
              <a:rPr lang="en-GB" dirty="0" smtClean="0"/>
              <a:t>December 2014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IIA Culture and the Role of Internal Audit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HIAs and boards should reach a common view on the importance of culture and the role internal audit can play</a:t>
            </a:r>
          </a:p>
          <a:p>
            <a:r>
              <a:rPr lang="en-GB" dirty="0" smtClean="0"/>
              <a:t>8 case studies</a:t>
            </a:r>
          </a:p>
          <a:p>
            <a:r>
              <a:rPr lang="en-GB" dirty="0" err="1" smtClean="0"/>
              <a:t>Sectoral</a:t>
            </a:r>
            <a:r>
              <a:rPr lang="en-GB" dirty="0" smtClean="0"/>
              <a:t> differences</a:t>
            </a:r>
          </a:p>
          <a:p>
            <a:r>
              <a:rPr lang="en-GB" dirty="0" smtClean="0"/>
              <a:t>More detailed guidance is available for members or for a fee (36 pages)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FRC UK Code of Corporate Governance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</a:t>
            </a:r>
          </a:p>
          <a:p>
            <a:r>
              <a:rPr lang="en-GB" dirty="0" smtClean="0"/>
              <a:t>Focus on Long term</a:t>
            </a:r>
          </a:p>
          <a:p>
            <a:r>
              <a:rPr lang="en-GB" dirty="0" smtClean="0"/>
              <a:t>Going concern</a:t>
            </a:r>
          </a:p>
          <a:p>
            <a:r>
              <a:rPr lang="en-GB" dirty="0" smtClean="0"/>
              <a:t>Risk assessment</a:t>
            </a:r>
          </a:p>
          <a:p>
            <a:r>
              <a:rPr lang="en-GB" dirty="0" smtClean="0"/>
              <a:t>Location of risk reporting</a:t>
            </a:r>
          </a:p>
          <a:p>
            <a:r>
              <a:rPr lang="en-GB" dirty="0" smtClean="0"/>
              <a:t>Remuneration</a:t>
            </a:r>
          </a:p>
          <a:p>
            <a:r>
              <a:rPr lang="en-GB" dirty="0" smtClean="0"/>
              <a:t>Tone at the top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OECD CG Principles – exposure draft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Regulation of stock markets</a:t>
            </a:r>
          </a:p>
          <a:p>
            <a:r>
              <a:rPr lang="en-GB" dirty="0" smtClean="0"/>
              <a:t>Related party transactions (conflicts of interest)</a:t>
            </a:r>
          </a:p>
          <a:p>
            <a:r>
              <a:rPr lang="en-GB" dirty="0" smtClean="0"/>
              <a:t>Remuneration claw back </a:t>
            </a:r>
          </a:p>
          <a:p>
            <a:r>
              <a:rPr lang="en-GB" dirty="0" smtClean="0"/>
              <a:t>Internal audit and audit committees encouraged</a:t>
            </a:r>
          </a:p>
          <a:p>
            <a:r>
              <a:rPr lang="en-GB" dirty="0" smtClean="0"/>
              <a:t>Internal control, ethics and compliance programmes</a:t>
            </a:r>
          </a:p>
          <a:p>
            <a:r>
              <a:rPr lang="en-GB" dirty="0" smtClean="0"/>
              <a:t>Board evaluation</a:t>
            </a:r>
          </a:p>
          <a:p>
            <a:r>
              <a:rPr lang="en-GB" dirty="0" smtClean="0"/>
              <a:t>Employee </a:t>
            </a:r>
            <a:r>
              <a:rPr lang="en-GB" dirty="0" smtClean="0"/>
              <a:t>representation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apezoid 11"/>
          <p:cNvSpPr/>
          <p:nvPr/>
        </p:nvSpPr>
        <p:spPr>
          <a:xfrm rot="10800000">
            <a:off x="5689600" y="549275"/>
            <a:ext cx="2846388" cy="1141413"/>
          </a:xfrm>
          <a:custGeom>
            <a:avLst/>
            <a:gdLst>
              <a:gd name="connsiteX0" fmla="*/ 0 w 2233348"/>
              <a:gd name="connsiteY0" fmla="*/ 1110608 h 1110608"/>
              <a:gd name="connsiteX1" fmla="*/ 194523 w 2233348"/>
              <a:gd name="connsiteY1" fmla="*/ 0 h 1110608"/>
              <a:gd name="connsiteX2" fmla="*/ 2038825 w 2233348"/>
              <a:gd name="connsiteY2" fmla="*/ 0 h 1110608"/>
              <a:gd name="connsiteX3" fmla="*/ 2233348 w 2233348"/>
              <a:gd name="connsiteY3" fmla="*/ 1110608 h 1110608"/>
              <a:gd name="connsiteX4" fmla="*/ 0 w 2233348"/>
              <a:gd name="connsiteY4" fmla="*/ 1110608 h 1110608"/>
              <a:gd name="connsiteX0" fmla="*/ 0 w 2344185"/>
              <a:gd name="connsiteY0" fmla="*/ 1110608 h 1110608"/>
              <a:gd name="connsiteX1" fmla="*/ 194523 w 2344185"/>
              <a:gd name="connsiteY1" fmla="*/ 0 h 1110608"/>
              <a:gd name="connsiteX2" fmla="*/ 2038825 w 2344185"/>
              <a:gd name="connsiteY2" fmla="*/ 0 h 1110608"/>
              <a:gd name="connsiteX3" fmla="*/ 2344185 w 2344185"/>
              <a:gd name="connsiteY3" fmla="*/ 1082899 h 1110608"/>
              <a:gd name="connsiteX4" fmla="*/ 0 w 2344185"/>
              <a:gd name="connsiteY4" fmla="*/ 1110608 h 1110608"/>
              <a:gd name="connsiteX0" fmla="*/ 0 w 2344185"/>
              <a:gd name="connsiteY0" fmla="*/ 1138317 h 1138317"/>
              <a:gd name="connsiteX1" fmla="*/ 83686 w 2344185"/>
              <a:gd name="connsiteY1" fmla="*/ 0 h 1138317"/>
              <a:gd name="connsiteX2" fmla="*/ 2038825 w 2344185"/>
              <a:gd name="connsiteY2" fmla="*/ 27709 h 1138317"/>
              <a:gd name="connsiteX3" fmla="*/ 2344185 w 2344185"/>
              <a:gd name="connsiteY3" fmla="*/ 1110608 h 1138317"/>
              <a:gd name="connsiteX4" fmla="*/ 0 w 2344185"/>
              <a:gd name="connsiteY4" fmla="*/ 1138317 h 1138317"/>
              <a:gd name="connsiteX0" fmla="*/ 0 w 2344185"/>
              <a:gd name="connsiteY0" fmla="*/ 1138317 h 1138317"/>
              <a:gd name="connsiteX1" fmla="*/ 14413 w 2344185"/>
              <a:gd name="connsiteY1" fmla="*/ 0 h 1138317"/>
              <a:gd name="connsiteX2" fmla="*/ 2038825 w 2344185"/>
              <a:gd name="connsiteY2" fmla="*/ 27709 h 1138317"/>
              <a:gd name="connsiteX3" fmla="*/ 2344185 w 2344185"/>
              <a:gd name="connsiteY3" fmla="*/ 1110608 h 1138317"/>
              <a:gd name="connsiteX4" fmla="*/ 0 w 2344185"/>
              <a:gd name="connsiteY4" fmla="*/ 1138317 h 1138317"/>
              <a:gd name="connsiteX0" fmla="*/ 121623 w 2329772"/>
              <a:gd name="connsiteY0" fmla="*/ 1110608 h 1110608"/>
              <a:gd name="connsiteX1" fmla="*/ 0 w 2329772"/>
              <a:gd name="connsiteY1" fmla="*/ 0 h 1110608"/>
              <a:gd name="connsiteX2" fmla="*/ 2024412 w 2329772"/>
              <a:gd name="connsiteY2" fmla="*/ 27709 h 1110608"/>
              <a:gd name="connsiteX3" fmla="*/ 2329772 w 2329772"/>
              <a:gd name="connsiteY3" fmla="*/ 1110608 h 1110608"/>
              <a:gd name="connsiteX4" fmla="*/ 121623 w 2329772"/>
              <a:gd name="connsiteY4" fmla="*/ 1110608 h 1110608"/>
              <a:gd name="connsiteX0" fmla="*/ 121623 w 2329772"/>
              <a:gd name="connsiteY0" fmla="*/ 1110608 h 1110608"/>
              <a:gd name="connsiteX1" fmla="*/ 0 w 2329772"/>
              <a:gd name="connsiteY1" fmla="*/ 0 h 1110608"/>
              <a:gd name="connsiteX2" fmla="*/ 1967731 w 2329772"/>
              <a:gd name="connsiteY2" fmla="*/ 13854 h 1110608"/>
              <a:gd name="connsiteX3" fmla="*/ 2329772 w 2329772"/>
              <a:gd name="connsiteY3" fmla="*/ 1110608 h 1110608"/>
              <a:gd name="connsiteX4" fmla="*/ 121623 w 2329772"/>
              <a:gd name="connsiteY4" fmla="*/ 1110608 h 11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9772" h="1110608">
                <a:moveTo>
                  <a:pt x="121623" y="1110608"/>
                </a:moveTo>
                <a:lnTo>
                  <a:pt x="0" y="0"/>
                </a:lnTo>
                <a:lnTo>
                  <a:pt x="1967731" y="13854"/>
                </a:lnTo>
                <a:lnTo>
                  <a:pt x="2329772" y="1110608"/>
                </a:lnTo>
                <a:lnTo>
                  <a:pt x="121623" y="111060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Trapezoid 5"/>
          <p:cNvSpPr/>
          <p:nvPr/>
        </p:nvSpPr>
        <p:spPr>
          <a:xfrm>
            <a:off x="468313" y="552450"/>
            <a:ext cx="2284412" cy="1147763"/>
          </a:xfrm>
          <a:custGeom>
            <a:avLst/>
            <a:gdLst>
              <a:gd name="connsiteX0" fmla="*/ 0 w 2269309"/>
              <a:gd name="connsiteY0" fmla="*/ 988750 h 988750"/>
              <a:gd name="connsiteX1" fmla="*/ 247188 w 2269309"/>
              <a:gd name="connsiteY1" fmla="*/ 0 h 988750"/>
              <a:gd name="connsiteX2" fmla="*/ 2022122 w 2269309"/>
              <a:gd name="connsiteY2" fmla="*/ 0 h 988750"/>
              <a:gd name="connsiteX3" fmla="*/ 2269309 w 2269309"/>
              <a:gd name="connsiteY3" fmla="*/ 988750 h 988750"/>
              <a:gd name="connsiteX4" fmla="*/ 0 w 2269309"/>
              <a:gd name="connsiteY4" fmla="*/ 988750 h 988750"/>
              <a:gd name="connsiteX0" fmla="*/ 0 w 2285359"/>
              <a:gd name="connsiteY0" fmla="*/ 988750 h 988750"/>
              <a:gd name="connsiteX1" fmla="*/ 247188 w 2285359"/>
              <a:gd name="connsiteY1" fmla="*/ 0 h 988750"/>
              <a:gd name="connsiteX2" fmla="*/ 2285359 w 2285359"/>
              <a:gd name="connsiteY2" fmla="*/ 0 h 988750"/>
              <a:gd name="connsiteX3" fmla="*/ 2269309 w 2285359"/>
              <a:gd name="connsiteY3" fmla="*/ 988750 h 988750"/>
              <a:gd name="connsiteX4" fmla="*/ 0 w 2285359"/>
              <a:gd name="connsiteY4" fmla="*/ 988750 h 98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5359" h="988750">
                <a:moveTo>
                  <a:pt x="0" y="988750"/>
                </a:moveTo>
                <a:lnTo>
                  <a:pt x="247188" y="0"/>
                </a:lnTo>
                <a:lnTo>
                  <a:pt x="2285359" y="0"/>
                </a:lnTo>
                <a:lnTo>
                  <a:pt x="2269309" y="988750"/>
                </a:lnTo>
                <a:lnTo>
                  <a:pt x="0" y="98875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5288" y="549275"/>
            <a:ext cx="8256587" cy="5441950"/>
            <a:chOff x="502491" y="957748"/>
            <a:chExt cx="8255940" cy="5442744"/>
          </a:xfrm>
        </p:grpSpPr>
        <p:sp>
          <p:nvSpPr>
            <p:cNvPr id="4" name="Rounded Rectangle 3"/>
            <p:cNvSpPr/>
            <p:nvPr/>
          </p:nvSpPr>
          <p:spPr>
            <a:xfrm>
              <a:off x="6063067" y="3490180"/>
              <a:ext cx="1311172" cy="914533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/>
                <a:t>Moral compass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58189" y="5876541"/>
              <a:ext cx="1796909" cy="52395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800" dirty="0"/>
                <a:t>Behaviour</a:t>
              </a:r>
            </a:p>
          </p:txBody>
        </p:sp>
        <p:sp>
          <p:nvSpPr>
            <p:cNvPr id="33" name="Flowchart: Manual Operation 32"/>
            <p:cNvSpPr/>
            <p:nvPr/>
          </p:nvSpPr>
          <p:spPr>
            <a:xfrm>
              <a:off x="2926413" y="957748"/>
              <a:ext cx="3230310" cy="115269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214 w 10214"/>
                <a:gd name="connsiteY0" fmla="*/ 0 h 10000"/>
                <a:gd name="connsiteX1" fmla="*/ 10214 w 10214"/>
                <a:gd name="connsiteY1" fmla="*/ 0 h 10000"/>
                <a:gd name="connsiteX2" fmla="*/ 8214 w 10214"/>
                <a:gd name="connsiteY2" fmla="*/ 10000 h 10000"/>
                <a:gd name="connsiteX3" fmla="*/ 0 w 10214"/>
                <a:gd name="connsiteY3" fmla="*/ 9925 h 10000"/>
                <a:gd name="connsiteX4" fmla="*/ 214 w 10214"/>
                <a:gd name="connsiteY4" fmla="*/ 0 h 10000"/>
                <a:gd name="connsiteX0" fmla="*/ 17 w 10259"/>
                <a:gd name="connsiteY0" fmla="*/ 0 h 10000"/>
                <a:gd name="connsiteX1" fmla="*/ 10259 w 10259"/>
                <a:gd name="connsiteY1" fmla="*/ 0 h 10000"/>
                <a:gd name="connsiteX2" fmla="*/ 8259 w 10259"/>
                <a:gd name="connsiteY2" fmla="*/ 10000 h 10000"/>
                <a:gd name="connsiteX3" fmla="*/ 45 w 10259"/>
                <a:gd name="connsiteY3" fmla="*/ 9925 h 10000"/>
                <a:gd name="connsiteX4" fmla="*/ 17 w 10259"/>
                <a:gd name="connsiteY4" fmla="*/ 0 h 10000"/>
                <a:gd name="connsiteX0" fmla="*/ 17 w 11477"/>
                <a:gd name="connsiteY0" fmla="*/ 0 h 10261"/>
                <a:gd name="connsiteX1" fmla="*/ 10259 w 11477"/>
                <a:gd name="connsiteY1" fmla="*/ 0 h 10261"/>
                <a:gd name="connsiteX2" fmla="*/ 11477 w 11477"/>
                <a:gd name="connsiteY2" fmla="*/ 10261 h 10261"/>
                <a:gd name="connsiteX3" fmla="*/ 45 w 11477"/>
                <a:gd name="connsiteY3" fmla="*/ 9925 h 10261"/>
                <a:gd name="connsiteX4" fmla="*/ 17 w 11477"/>
                <a:gd name="connsiteY4" fmla="*/ 0 h 10261"/>
                <a:gd name="connsiteX0" fmla="*/ 17 w 11477"/>
                <a:gd name="connsiteY0" fmla="*/ 0 h 10261"/>
                <a:gd name="connsiteX1" fmla="*/ 9775 w 11477"/>
                <a:gd name="connsiteY1" fmla="*/ 0 h 10261"/>
                <a:gd name="connsiteX2" fmla="*/ 11477 w 11477"/>
                <a:gd name="connsiteY2" fmla="*/ 10261 h 10261"/>
                <a:gd name="connsiteX3" fmla="*/ 45 w 11477"/>
                <a:gd name="connsiteY3" fmla="*/ 9925 h 10261"/>
                <a:gd name="connsiteX4" fmla="*/ 17 w 11477"/>
                <a:gd name="connsiteY4" fmla="*/ 0 h 10261"/>
                <a:gd name="connsiteX0" fmla="*/ 17 w 11408"/>
                <a:gd name="connsiteY0" fmla="*/ 0 h 9925"/>
                <a:gd name="connsiteX1" fmla="*/ 9775 w 11408"/>
                <a:gd name="connsiteY1" fmla="*/ 0 h 9925"/>
                <a:gd name="connsiteX2" fmla="*/ 11408 w 11408"/>
                <a:gd name="connsiteY2" fmla="*/ 9925 h 9925"/>
                <a:gd name="connsiteX3" fmla="*/ 45 w 11408"/>
                <a:gd name="connsiteY3" fmla="*/ 9925 h 9925"/>
                <a:gd name="connsiteX4" fmla="*/ 17 w 11408"/>
                <a:gd name="connsiteY4" fmla="*/ 0 h 9925"/>
                <a:gd name="connsiteX0" fmla="*/ 15 w 10000"/>
                <a:gd name="connsiteY0" fmla="*/ 0 h 10033"/>
                <a:gd name="connsiteX1" fmla="*/ 8569 w 10000"/>
                <a:gd name="connsiteY1" fmla="*/ 0 h 10033"/>
                <a:gd name="connsiteX2" fmla="*/ 10000 w 10000"/>
                <a:gd name="connsiteY2" fmla="*/ 10000 h 10033"/>
                <a:gd name="connsiteX3" fmla="*/ 39 w 10000"/>
                <a:gd name="connsiteY3" fmla="*/ 10000 h 10033"/>
                <a:gd name="connsiteX4" fmla="*/ 15 w 10000"/>
                <a:gd name="connsiteY4" fmla="*/ 0 h 1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33">
                  <a:moveTo>
                    <a:pt x="15" y="0"/>
                  </a:moveTo>
                  <a:lnTo>
                    <a:pt x="8569" y="0"/>
                  </a:lnTo>
                  <a:lnTo>
                    <a:pt x="10000" y="10000"/>
                  </a:lnTo>
                  <a:cubicBezTo>
                    <a:pt x="6680" y="10075"/>
                    <a:pt x="3359" y="10000"/>
                    <a:pt x="39" y="10000"/>
                  </a:cubicBezTo>
                  <a:cubicBezTo>
                    <a:pt x="102" y="6667"/>
                    <a:pt x="-47" y="3333"/>
                    <a:pt x="1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01" name="TextBox 9"/>
            <p:cNvSpPr txBox="1">
              <a:spLocks noChangeArrowheads="1"/>
            </p:cNvSpPr>
            <p:nvPr/>
          </p:nvSpPr>
          <p:spPr bwMode="auto">
            <a:xfrm>
              <a:off x="3044714" y="1149471"/>
              <a:ext cx="282343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Within the organisation </a:t>
              </a:r>
            </a:p>
            <a:p>
              <a:r>
                <a:rPr lang="en-GB"/>
                <a:t>- Management</a:t>
              </a:r>
            </a:p>
          </p:txBody>
        </p:sp>
        <p:sp>
          <p:nvSpPr>
            <p:cNvPr id="8202" name="TextBox 18"/>
            <p:cNvSpPr txBox="1">
              <a:spLocks noChangeArrowheads="1"/>
            </p:cNvSpPr>
            <p:nvPr/>
          </p:nvSpPr>
          <p:spPr bwMode="auto">
            <a:xfrm>
              <a:off x="760497" y="1104756"/>
              <a:ext cx="1758925" cy="723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External to </a:t>
              </a:r>
            </a:p>
            <a:p>
              <a:r>
                <a:rPr lang="en-GB"/>
                <a:t>the organisation</a:t>
              </a:r>
            </a:p>
          </p:txBody>
        </p:sp>
        <p:sp>
          <p:nvSpPr>
            <p:cNvPr id="8203" name="TextBox 23"/>
            <p:cNvSpPr txBox="1">
              <a:spLocks noChangeArrowheads="1"/>
            </p:cNvSpPr>
            <p:nvPr/>
          </p:nvSpPr>
          <p:spPr bwMode="auto">
            <a:xfrm>
              <a:off x="6038912" y="1149471"/>
              <a:ext cx="2433983" cy="54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Within the organisation</a:t>
              </a:r>
            </a:p>
            <a:p>
              <a:r>
                <a:rPr lang="en-GB"/>
                <a:t>- Situational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553334" y="3513996"/>
              <a:ext cx="1433400" cy="91453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/>
                <a:t>Incentives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42324" y="4198309"/>
              <a:ext cx="1439750" cy="91453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/>
                <a:t>Making decisions</a:t>
              </a:r>
            </a:p>
          </p:txBody>
        </p:sp>
        <p:sp>
          <p:nvSpPr>
            <p:cNvPr id="11" name="Flowchart: Manual Operation 10"/>
            <p:cNvSpPr/>
            <p:nvPr/>
          </p:nvSpPr>
          <p:spPr>
            <a:xfrm>
              <a:off x="502491" y="3293302"/>
              <a:ext cx="8255940" cy="200848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9983"/>
                <a:gd name="connsiteY0" fmla="*/ 0 h 10000"/>
                <a:gd name="connsiteX1" fmla="*/ 9983 w 9983"/>
                <a:gd name="connsiteY1" fmla="*/ 0 h 10000"/>
                <a:gd name="connsiteX2" fmla="*/ 8000 w 9983"/>
                <a:gd name="connsiteY2" fmla="*/ 10000 h 10000"/>
                <a:gd name="connsiteX3" fmla="*/ 2000 w 9983"/>
                <a:gd name="connsiteY3" fmla="*/ 10000 h 10000"/>
                <a:gd name="connsiteX4" fmla="*/ 0 w 9983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3" h="10000">
                  <a:moveTo>
                    <a:pt x="0" y="0"/>
                  </a:moveTo>
                  <a:lnTo>
                    <a:pt x="9983" y="0"/>
                  </a:lnTo>
                  <a:lnTo>
                    <a:pt x="8000" y="10000"/>
                  </a:lnTo>
                  <a:lnTo>
                    <a:pt x="2000" y="1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0800" cap="sq">
              <a:solidFill>
                <a:srgbClr val="7030A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4418546" y="2166012"/>
              <a:ext cx="106355" cy="40328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420087" y="3426671"/>
              <a:ext cx="2019142" cy="589048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/>
                <a:t>Cognitive bias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2491" y="2662972"/>
              <a:ext cx="8255940" cy="609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8210" name="TextBox 8"/>
            <p:cNvSpPr txBox="1">
              <a:spLocks noChangeArrowheads="1"/>
            </p:cNvSpPr>
            <p:nvPr/>
          </p:nvSpPr>
          <p:spPr bwMode="auto">
            <a:xfrm>
              <a:off x="2363027" y="2780928"/>
              <a:ext cx="468606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Within the individual – perception of reality</a:t>
              </a:r>
            </a:p>
            <a:p>
              <a:endParaRPr lang="en-GB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7590123" y="2191416"/>
              <a:ext cx="106355" cy="40328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1810488" y="2181890"/>
              <a:ext cx="106354" cy="40328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6" name="Down Arrow 25"/>
          <p:cNvSpPr/>
          <p:nvPr/>
        </p:nvSpPr>
        <p:spPr>
          <a:xfrm>
            <a:off x="4330700" y="4892675"/>
            <a:ext cx="106363" cy="40163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444208" y="6309320"/>
            <a:ext cx="195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 Paul Moxey</a:t>
            </a:r>
            <a:endParaRPr lang="en-GB" dirty="0"/>
          </a:p>
        </p:txBody>
      </p:sp>
    </p:spTree>
  </p:cSld>
  <p:clrMapOvr>
    <a:masterClrMapping/>
  </p:clrMapOvr>
  <p:transition spd="med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755650" y="2308225"/>
            <a:ext cx="1584325" cy="1782763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7164388" y="2224088"/>
            <a:ext cx="1584325" cy="1781175"/>
          </a:xfrm>
          <a:custGeom>
            <a:avLst/>
            <a:gdLst>
              <a:gd name="connsiteX0" fmla="*/ 0 w 1584176"/>
              <a:gd name="connsiteY0" fmla="*/ 890721 h 1781441"/>
              <a:gd name="connsiteX1" fmla="*/ 792088 w 1584176"/>
              <a:gd name="connsiteY1" fmla="*/ 0 h 1781441"/>
              <a:gd name="connsiteX2" fmla="*/ 1584176 w 1584176"/>
              <a:gd name="connsiteY2" fmla="*/ 890721 h 1781441"/>
              <a:gd name="connsiteX3" fmla="*/ 792088 w 1584176"/>
              <a:gd name="connsiteY3" fmla="*/ 1781442 h 1781441"/>
              <a:gd name="connsiteX4" fmla="*/ 0 w 1584176"/>
              <a:gd name="connsiteY4" fmla="*/ 890721 h 1781441"/>
              <a:gd name="connsiteX0" fmla="*/ 455817 w 1584176"/>
              <a:gd name="connsiteY0" fmla="*/ 624329 h 1781441"/>
              <a:gd name="connsiteX1" fmla="*/ 538326 w 1584176"/>
              <a:gd name="connsiteY1" fmla="*/ 531546 h 1781441"/>
              <a:gd name="connsiteX2" fmla="*/ 620835 w 1584176"/>
              <a:gd name="connsiteY2" fmla="*/ 624329 h 1781441"/>
              <a:gd name="connsiteX3" fmla="*/ 538326 w 1584176"/>
              <a:gd name="connsiteY3" fmla="*/ 717112 h 1781441"/>
              <a:gd name="connsiteX4" fmla="*/ 455817 w 1584176"/>
              <a:gd name="connsiteY4" fmla="*/ 624329 h 1781441"/>
              <a:gd name="connsiteX5" fmla="*/ 963340 w 1584176"/>
              <a:gd name="connsiteY5" fmla="*/ 624329 h 1781441"/>
              <a:gd name="connsiteX6" fmla="*/ 1045849 w 1584176"/>
              <a:gd name="connsiteY6" fmla="*/ 531546 h 1781441"/>
              <a:gd name="connsiteX7" fmla="*/ 1128358 w 1584176"/>
              <a:gd name="connsiteY7" fmla="*/ 624329 h 1781441"/>
              <a:gd name="connsiteX8" fmla="*/ 1045849 w 1584176"/>
              <a:gd name="connsiteY8" fmla="*/ 717112 h 1781441"/>
              <a:gd name="connsiteX9" fmla="*/ 963340 w 1584176"/>
              <a:gd name="connsiteY9" fmla="*/ 624329 h 1781441"/>
              <a:gd name="connsiteX0" fmla="*/ 362771 w 1584176"/>
              <a:gd name="connsiteY0" fmla="*/ 1279170 h 1781441"/>
              <a:gd name="connsiteX1" fmla="*/ 1220402 w 1584176"/>
              <a:gd name="connsiteY1" fmla="*/ 1279170 h 1781441"/>
              <a:gd name="connsiteX0" fmla="*/ 0 w 1584176"/>
              <a:gd name="connsiteY0" fmla="*/ 890721 h 1781441"/>
              <a:gd name="connsiteX1" fmla="*/ 792088 w 1584176"/>
              <a:gd name="connsiteY1" fmla="*/ 0 h 1781441"/>
              <a:gd name="connsiteX2" fmla="*/ 1584176 w 1584176"/>
              <a:gd name="connsiteY2" fmla="*/ 890721 h 1781441"/>
              <a:gd name="connsiteX3" fmla="*/ 792088 w 1584176"/>
              <a:gd name="connsiteY3" fmla="*/ 1781442 h 1781441"/>
              <a:gd name="connsiteX4" fmla="*/ 0 w 1584176"/>
              <a:gd name="connsiteY4" fmla="*/ 890721 h 1781441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823601 w 1584176"/>
              <a:gd name="connsiteY1" fmla="*/ 1070279 h 1781442"/>
              <a:gd name="connsiteX2" fmla="*/ 1220402 w 1584176"/>
              <a:gd name="connsiteY2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823601 w 1584176"/>
              <a:gd name="connsiteY1" fmla="*/ 1070279 h 1781442"/>
              <a:gd name="connsiteX2" fmla="*/ 1072983 w 1584176"/>
              <a:gd name="connsiteY2" fmla="*/ 1153406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795891 w 1584176"/>
              <a:gd name="connsiteY1" fmla="*/ 1181115 h 1781442"/>
              <a:gd name="connsiteX2" fmla="*/ 1072983 w 1584176"/>
              <a:gd name="connsiteY2" fmla="*/ 1153406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795891 w 1584176"/>
              <a:gd name="connsiteY1" fmla="*/ 1181115 h 1781442"/>
              <a:gd name="connsiteX2" fmla="*/ 962147 w 1584176"/>
              <a:gd name="connsiteY2" fmla="*/ 1236533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782037 w 1584176"/>
              <a:gd name="connsiteY1" fmla="*/ 1264242 h 1781442"/>
              <a:gd name="connsiteX2" fmla="*/ 962147 w 1584176"/>
              <a:gd name="connsiteY2" fmla="*/ 1236533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795891 w 1584176"/>
              <a:gd name="connsiteY1" fmla="*/ 1194969 h 1781442"/>
              <a:gd name="connsiteX2" fmla="*/ 962147 w 1584176"/>
              <a:gd name="connsiteY2" fmla="*/ 1236533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  <a:gd name="connsiteX0" fmla="*/ 455817 w 1584176"/>
              <a:gd name="connsiteY0" fmla="*/ 624329 h 1781442"/>
              <a:gd name="connsiteX1" fmla="*/ 538326 w 1584176"/>
              <a:gd name="connsiteY1" fmla="*/ 531546 h 1781442"/>
              <a:gd name="connsiteX2" fmla="*/ 620835 w 1584176"/>
              <a:gd name="connsiteY2" fmla="*/ 624329 h 1781442"/>
              <a:gd name="connsiteX3" fmla="*/ 538326 w 1584176"/>
              <a:gd name="connsiteY3" fmla="*/ 717112 h 1781442"/>
              <a:gd name="connsiteX4" fmla="*/ 455817 w 1584176"/>
              <a:gd name="connsiteY4" fmla="*/ 624329 h 1781442"/>
              <a:gd name="connsiteX5" fmla="*/ 963340 w 1584176"/>
              <a:gd name="connsiteY5" fmla="*/ 624329 h 1781442"/>
              <a:gd name="connsiteX6" fmla="*/ 1045849 w 1584176"/>
              <a:gd name="connsiteY6" fmla="*/ 531546 h 1781442"/>
              <a:gd name="connsiteX7" fmla="*/ 1128358 w 1584176"/>
              <a:gd name="connsiteY7" fmla="*/ 624329 h 1781442"/>
              <a:gd name="connsiteX8" fmla="*/ 1045849 w 1584176"/>
              <a:gd name="connsiteY8" fmla="*/ 717112 h 1781442"/>
              <a:gd name="connsiteX9" fmla="*/ 963340 w 1584176"/>
              <a:gd name="connsiteY9" fmla="*/ 624329 h 1781442"/>
              <a:gd name="connsiteX0" fmla="*/ 362771 w 1584176"/>
              <a:gd name="connsiteY0" fmla="*/ 1279170 h 1781442"/>
              <a:gd name="connsiteX1" fmla="*/ 795891 w 1584176"/>
              <a:gd name="connsiteY1" fmla="*/ 1194969 h 1781442"/>
              <a:gd name="connsiteX2" fmla="*/ 948292 w 1584176"/>
              <a:gd name="connsiteY2" fmla="*/ 1194969 h 1781442"/>
              <a:gd name="connsiteX3" fmla="*/ 1220402 w 1584176"/>
              <a:gd name="connsiteY3" fmla="*/ 1279170 h 1781442"/>
              <a:gd name="connsiteX0" fmla="*/ 0 w 1584176"/>
              <a:gd name="connsiteY0" fmla="*/ 890721 h 1781442"/>
              <a:gd name="connsiteX1" fmla="*/ 792088 w 1584176"/>
              <a:gd name="connsiteY1" fmla="*/ 0 h 1781442"/>
              <a:gd name="connsiteX2" fmla="*/ 1584176 w 1584176"/>
              <a:gd name="connsiteY2" fmla="*/ 890721 h 1781442"/>
              <a:gd name="connsiteX3" fmla="*/ 792088 w 1584176"/>
              <a:gd name="connsiteY3" fmla="*/ 1781442 h 1781442"/>
              <a:gd name="connsiteX4" fmla="*/ 0 w 1584176"/>
              <a:gd name="connsiteY4" fmla="*/ 890721 h 178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1781442" stroke="0" extrusionOk="0">
                <a:moveTo>
                  <a:pt x="0" y="890721"/>
                </a:moveTo>
                <a:cubicBezTo>
                  <a:pt x="0" y="398789"/>
                  <a:pt x="354630" y="0"/>
                  <a:pt x="792088" y="0"/>
                </a:cubicBezTo>
                <a:cubicBezTo>
                  <a:pt x="1229546" y="0"/>
                  <a:pt x="1584176" y="398789"/>
                  <a:pt x="1584176" y="890721"/>
                </a:cubicBezTo>
                <a:cubicBezTo>
                  <a:pt x="1584176" y="1382653"/>
                  <a:pt x="1229546" y="1781442"/>
                  <a:pt x="792088" y="1781442"/>
                </a:cubicBezTo>
                <a:cubicBezTo>
                  <a:pt x="354630" y="1781442"/>
                  <a:pt x="0" y="1382653"/>
                  <a:pt x="0" y="890721"/>
                </a:cubicBezTo>
                <a:close/>
              </a:path>
              <a:path w="1584176" h="1781442" fill="darkenLess" extrusionOk="0">
                <a:moveTo>
                  <a:pt x="455817" y="624329"/>
                </a:moveTo>
                <a:cubicBezTo>
                  <a:pt x="455817" y="573086"/>
                  <a:pt x="492758" y="531546"/>
                  <a:pt x="538326" y="531546"/>
                </a:cubicBezTo>
                <a:cubicBezTo>
                  <a:pt x="583894" y="531546"/>
                  <a:pt x="620835" y="573086"/>
                  <a:pt x="620835" y="624329"/>
                </a:cubicBezTo>
                <a:cubicBezTo>
                  <a:pt x="620835" y="675572"/>
                  <a:pt x="583894" y="717112"/>
                  <a:pt x="538326" y="717112"/>
                </a:cubicBezTo>
                <a:cubicBezTo>
                  <a:pt x="492758" y="717112"/>
                  <a:pt x="455817" y="675572"/>
                  <a:pt x="455817" y="624329"/>
                </a:cubicBezTo>
                <a:moveTo>
                  <a:pt x="963340" y="624329"/>
                </a:moveTo>
                <a:cubicBezTo>
                  <a:pt x="963340" y="573086"/>
                  <a:pt x="1000281" y="531546"/>
                  <a:pt x="1045849" y="531546"/>
                </a:cubicBezTo>
                <a:cubicBezTo>
                  <a:pt x="1091417" y="531546"/>
                  <a:pt x="1128358" y="573086"/>
                  <a:pt x="1128358" y="624329"/>
                </a:cubicBezTo>
                <a:cubicBezTo>
                  <a:pt x="1128358" y="675572"/>
                  <a:pt x="1091417" y="717112"/>
                  <a:pt x="1045849" y="717112"/>
                </a:cubicBezTo>
                <a:cubicBezTo>
                  <a:pt x="1000281" y="717112"/>
                  <a:pt x="963340" y="675572"/>
                  <a:pt x="963340" y="624329"/>
                </a:cubicBezTo>
              </a:path>
              <a:path w="1584176" h="1781442" fill="none" extrusionOk="0">
                <a:moveTo>
                  <a:pt x="362771" y="1279170"/>
                </a:moveTo>
                <a:cubicBezTo>
                  <a:pt x="439576" y="1299773"/>
                  <a:pt x="699885" y="1169215"/>
                  <a:pt x="795891" y="1194969"/>
                </a:cubicBezTo>
                <a:cubicBezTo>
                  <a:pt x="886551" y="1199408"/>
                  <a:pt x="882159" y="1160154"/>
                  <a:pt x="948292" y="1194969"/>
                </a:cubicBezTo>
                <a:cubicBezTo>
                  <a:pt x="1014426" y="1229784"/>
                  <a:pt x="1168123" y="1283609"/>
                  <a:pt x="1220402" y="1279170"/>
                </a:cubicBezTo>
              </a:path>
              <a:path w="1584176" h="1781442" fill="none">
                <a:moveTo>
                  <a:pt x="0" y="890721"/>
                </a:moveTo>
                <a:cubicBezTo>
                  <a:pt x="0" y="398789"/>
                  <a:pt x="354630" y="0"/>
                  <a:pt x="792088" y="0"/>
                </a:cubicBezTo>
                <a:cubicBezTo>
                  <a:pt x="1229546" y="0"/>
                  <a:pt x="1584176" y="398789"/>
                  <a:pt x="1584176" y="890721"/>
                </a:cubicBezTo>
                <a:cubicBezTo>
                  <a:pt x="1584176" y="1382653"/>
                  <a:pt x="1229546" y="1781442"/>
                  <a:pt x="792088" y="1781442"/>
                </a:cubicBezTo>
                <a:cubicBezTo>
                  <a:pt x="354630" y="1781442"/>
                  <a:pt x="0" y="1382653"/>
                  <a:pt x="0" y="890721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6-Point Star 6"/>
          <p:cNvSpPr/>
          <p:nvPr/>
        </p:nvSpPr>
        <p:spPr>
          <a:xfrm>
            <a:off x="3348038" y="1890713"/>
            <a:ext cx="2519362" cy="2617787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/>
              <a:t>Event</a:t>
            </a:r>
          </a:p>
        </p:txBody>
      </p:sp>
      <p:sp>
        <p:nvSpPr>
          <p:cNvPr id="10" name="Flowchart: Sort 9"/>
          <p:cNvSpPr/>
          <p:nvPr/>
        </p:nvSpPr>
        <p:spPr>
          <a:xfrm>
            <a:off x="2706688" y="1651000"/>
            <a:ext cx="457200" cy="3097213"/>
          </a:xfrm>
          <a:prstGeom prst="flowChartSor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lowchart: Collate 10"/>
          <p:cNvSpPr/>
          <p:nvPr/>
        </p:nvSpPr>
        <p:spPr>
          <a:xfrm>
            <a:off x="6456363" y="1557338"/>
            <a:ext cx="427037" cy="3095625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0950" y="1017588"/>
            <a:ext cx="750888" cy="46196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Lens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00788" y="981075"/>
            <a:ext cx="749300" cy="4619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FF00"/>
                </a:solidFill>
              </a:rPr>
              <a:t>Lens</a:t>
            </a:r>
          </a:p>
        </p:txBody>
      </p:sp>
      <p:cxnSp>
        <p:nvCxnSpPr>
          <p:cNvPr id="19" name="Straight Arrow Connector 18"/>
          <p:cNvCxnSpPr>
            <a:endCxn id="4" idx="6"/>
          </p:cNvCxnSpPr>
          <p:nvPr/>
        </p:nvCxnSpPr>
        <p:spPr>
          <a:xfrm flipH="1">
            <a:off x="2339975" y="3200400"/>
            <a:ext cx="13684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0"/>
          </p:cNvCxnSpPr>
          <p:nvPr/>
        </p:nvCxnSpPr>
        <p:spPr>
          <a:xfrm flipV="1">
            <a:off x="5508625" y="3114675"/>
            <a:ext cx="1655763" cy="47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28"/>
          <p:cNvSpPr txBox="1">
            <a:spLocks noChangeArrowheads="1"/>
          </p:cNvSpPr>
          <p:nvPr/>
        </p:nvSpPr>
        <p:spPr bwMode="auto">
          <a:xfrm>
            <a:off x="2389188" y="4759325"/>
            <a:ext cx="10493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The lens:</a:t>
            </a:r>
          </a:p>
          <a:p>
            <a:r>
              <a:rPr lang="en-GB"/>
              <a:t>Distorts</a:t>
            </a:r>
          </a:p>
          <a:p>
            <a:r>
              <a:rPr lang="en-GB"/>
              <a:t>Blurs</a:t>
            </a:r>
          </a:p>
          <a:p>
            <a:r>
              <a:rPr lang="en-GB"/>
              <a:t>Obscures</a:t>
            </a:r>
          </a:p>
        </p:txBody>
      </p:sp>
      <p:sp>
        <p:nvSpPr>
          <p:cNvPr id="20492" name="TextBox 29"/>
          <p:cNvSpPr txBox="1">
            <a:spLocks noChangeArrowheads="1"/>
          </p:cNvSpPr>
          <p:nvPr/>
        </p:nvSpPr>
        <p:spPr bwMode="auto">
          <a:xfrm>
            <a:off x="3851275" y="4508500"/>
            <a:ext cx="1873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According to:</a:t>
            </a:r>
          </a:p>
          <a:p>
            <a:r>
              <a:rPr lang="en-GB"/>
              <a:t>Experience:</a:t>
            </a:r>
          </a:p>
          <a:p>
            <a:r>
              <a:rPr lang="en-GB"/>
              <a:t>Values, Belief</a:t>
            </a:r>
          </a:p>
          <a:p>
            <a:r>
              <a:rPr lang="en-GB"/>
              <a:t>Past decisions</a:t>
            </a:r>
          </a:p>
          <a:p>
            <a:r>
              <a:rPr lang="en-GB"/>
              <a:t>State of health</a:t>
            </a:r>
          </a:p>
          <a:p>
            <a:r>
              <a:rPr lang="en-GB"/>
              <a:t>Inclinations</a:t>
            </a:r>
          </a:p>
        </p:txBody>
      </p:sp>
      <p:sp>
        <p:nvSpPr>
          <p:cNvPr id="20493" name="TextBox 30"/>
          <p:cNvSpPr txBox="1">
            <a:spLocks noChangeArrowheads="1"/>
          </p:cNvSpPr>
          <p:nvPr/>
        </p:nvSpPr>
        <p:spPr bwMode="auto">
          <a:xfrm>
            <a:off x="6670675" y="4748213"/>
            <a:ext cx="22225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Leading to: </a:t>
            </a:r>
          </a:p>
          <a:p>
            <a:r>
              <a:rPr lang="en-GB"/>
              <a:t>different actions in different people</a:t>
            </a:r>
          </a:p>
        </p:txBody>
      </p:sp>
      <p:sp>
        <p:nvSpPr>
          <p:cNvPr id="20494" name="TextBox 31"/>
          <p:cNvSpPr txBox="1">
            <a:spLocks noChangeArrowheads="1"/>
          </p:cNvSpPr>
          <p:nvPr/>
        </p:nvSpPr>
        <p:spPr bwMode="auto">
          <a:xfrm>
            <a:off x="395288" y="4686300"/>
            <a:ext cx="15938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same event </a:t>
            </a:r>
          </a:p>
          <a:p>
            <a:r>
              <a:rPr lang="en-GB"/>
              <a:t>Is perceived differently by different people</a:t>
            </a:r>
          </a:p>
        </p:txBody>
      </p:sp>
      <p:sp>
        <p:nvSpPr>
          <p:cNvPr id="20495" name="TextBox 32"/>
          <p:cNvSpPr txBox="1">
            <a:spLocks noChangeArrowheads="1"/>
          </p:cNvSpPr>
          <p:nvPr/>
        </p:nvSpPr>
        <p:spPr bwMode="auto">
          <a:xfrm>
            <a:off x="1774825" y="333375"/>
            <a:ext cx="45799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0000"/>
                </a:solidFill>
              </a:rPr>
              <a:t>Our view of reality is distorted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2200" y="6309320"/>
            <a:ext cx="195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 Paul Moxey</a:t>
            </a:r>
            <a:endParaRPr lang="en-GB" dirty="0"/>
          </a:p>
        </p:txBody>
      </p:sp>
    </p:spTree>
  </p:cSld>
  <p:clrMapOvr>
    <a:masterClrMapping/>
  </p:clrMapOvr>
  <p:transition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088" y="476250"/>
          <a:ext cx="7056784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720528"/>
                <a:gridCol w="2304256"/>
              </a:tblGrid>
              <a:tr h="21602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Trade-Offs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Innovation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x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Risk seeking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Risk avoiding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Protection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Production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Common sense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x        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Rules &amp; procedures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Empowerment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Rules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Trust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Accountability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Leadership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Followership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Cohesion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Dissent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Openness to mistakes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Zero</a:t>
                      </a:r>
                      <a:r>
                        <a:rPr lang="en-GB" baseline="0" dirty="0" smtClean="0"/>
                        <a:t> tolerance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Short term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</a:t>
                      </a:r>
                      <a:r>
                        <a:rPr lang="en-GB" baseline="0" dirty="0" smtClean="0"/>
                        <a:t> term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Big boards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Little board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Independence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Involvement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Value driver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Value protector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Profit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x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Public good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6309320"/>
            <a:ext cx="6577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Based on ACCA </a:t>
            </a:r>
            <a:r>
              <a:rPr lang="en-GB" sz="1400" dirty="0" smtClean="0"/>
              <a:t>Culture and Channelling Corporate Behaviour summary of </a:t>
            </a:r>
            <a:r>
              <a:rPr lang="en-GB" sz="1400" dirty="0" smtClean="0"/>
              <a:t>findings 2014</a:t>
            </a:r>
            <a:endParaRPr lang="en-GB" sz="1400" dirty="0"/>
          </a:p>
        </p:txBody>
      </p:sp>
    </p:spTree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CG &amp; RC round up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 Stability Board Guidance on Supervisory Interaction with Financial Institutions on Risk Culture - A Framework for Assessing Risk Culture </a:t>
            </a:r>
          </a:p>
          <a:p>
            <a:r>
              <a:rPr lang="en-GB" dirty="0" smtClean="0"/>
              <a:t>IIA Culture and the Role of Internal Audit</a:t>
            </a:r>
          </a:p>
          <a:p>
            <a:r>
              <a:rPr lang="en-GB" dirty="0" smtClean="0"/>
              <a:t>OECD CG Principles – exposure draft</a:t>
            </a:r>
          </a:p>
          <a:p>
            <a:r>
              <a:rPr lang="en-GB" dirty="0" smtClean="0"/>
              <a:t>FRC UK Code of Corporate Governance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Supervisors should consider whether an institution’s risk culture is appropriate for the scale</a:t>
            </a:r>
            <a:r>
              <a:rPr lang="en-GB" dirty="0" smtClean="0"/>
              <a:t>, complexity</a:t>
            </a:r>
            <a:r>
              <a:rPr lang="en-GB" dirty="0"/>
              <a:t>, and nature of its business and based on sound, articulated values which are </a:t>
            </a:r>
            <a:r>
              <a:rPr lang="en-GB" dirty="0" smtClean="0"/>
              <a:t>carefully managed </a:t>
            </a:r>
            <a:r>
              <a:rPr lang="en-GB" dirty="0"/>
              <a:t>by the leadership of the financial institution.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this regard, supervisors should </a:t>
            </a:r>
            <a:r>
              <a:rPr lang="en-GB" dirty="0" smtClean="0"/>
              <a:t>set expectations </a:t>
            </a:r>
            <a:r>
              <a:rPr lang="en-GB" dirty="0"/>
              <a:t>for the board to oversee management’s role in fostering and maintaining a </a:t>
            </a:r>
            <a:r>
              <a:rPr lang="en-GB" dirty="0" smtClean="0"/>
              <a:t>sound risk </a:t>
            </a:r>
            <a:r>
              <a:rPr lang="en-GB" dirty="0"/>
              <a:t>culture.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requires supervisors to effectively articulate these expectations to the </a:t>
            </a:r>
            <a:r>
              <a:rPr lang="en-GB" dirty="0" smtClean="0"/>
              <a:t>board and </a:t>
            </a:r>
            <a:r>
              <a:rPr lang="en-GB" dirty="0"/>
              <a:t>senior management and ensure ongoing follow-up on whether these expectations are </a:t>
            </a:r>
            <a:r>
              <a:rPr lang="en-GB" dirty="0" smtClean="0"/>
              <a:t>being met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on Supervisory Interaction with Financial Institutions on Risk Culture - A Framework for Assessing Risk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Embedded in these Principles is the assumption </a:t>
            </a:r>
            <a:r>
              <a:rPr lang="en-GB" dirty="0" smtClean="0"/>
              <a:t>that financial </a:t>
            </a:r>
            <a:r>
              <a:rPr lang="en-GB" dirty="0"/>
              <a:t>institutions have the processes to establish their strategy and develop their </a:t>
            </a:r>
            <a:r>
              <a:rPr lang="en-GB" dirty="0" smtClean="0"/>
              <a:t>business </a:t>
            </a:r>
            <a:r>
              <a:rPr lang="en-GB" dirty="0"/>
              <a:t>plan, and the models and systems to measure and aggregate risks.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sound risk culture is </a:t>
            </a:r>
            <a:r>
              <a:rPr lang="en-GB" dirty="0" smtClean="0"/>
              <a:t>a substantial </a:t>
            </a:r>
            <a:r>
              <a:rPr lang="en-GB" dirty="0"/>
              <a:t>determinant of whether an institution is able to successfully execute its </a:t>
            </a:r>
            <a:r>
              <a:rPr lang="en-GB" dirty="0" smtClean="0"/>
              <a:t>agreed strategy </a:t>
            </a:r>
            <a:r>
              <a:rPr lang="en-GB" dirty="0"/>
              <a:t>within its defined risk appetite.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Assessing risk culture is complex. </a:t>
            </a:r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/>
              <a:t>given its importance attention must be paid to it. </a:t>
            </a:r>
            <a:endParaRPr lang="en-GB" dirty="0" smtClean="0"/>
          </a:p>
          <a:p>
            <a:r>
              <a:rPr lang="en-GB" dirty="0" smtClean="0"/>
              <a:t>There are </a:t>
            </a:r>
            <a:r>
              <a:rPr lang="en-GB" dirty="0"/>
              <a:t>several indicators or practices that can be indicative of a sound risk culture. </a:t>
            </a:r>
            <a:endParaRPr lang="en-GB" dirty="0" smtClean="0"/>
          </a:p>
          <a:p>
            <a:r>
              <a:rPr lang="en-GB" dirty="0" smtClean="0"/>
              <a:t>Institutions and supervisors </a:t>
            </a:r>
            <a:r>
              <a:rPr lang="en-GB" dirty="0"/>
              <a:t>can build awareness of the institution’s balance between risk-taking and control </a:t>
            </a:r>
            <a:r>
              <a:rPr lang="en-GB" dirty="0" smtClean="0"/>
              <a:t>by considering </a:t>
            </a:r>
            <a:r>
              <a:rPr lang="en-GB" dirty="0"/>
              <a:t>such factors.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indicators can be considered collectively and as </a:t>
            </a:r>
            <a:r>
              <a:rPr lang="en-GB" dirty="0" smtClean="0"/>
              <a:t>mutually reinforcing</a:t>
            </a:r>
            <a:r>
              <a:rPr lang="en-GB" dirty="0"/>
              <a:t>; looking at each indicator in isolation will ignore the multi-faceted nature of </a:t>
            </a:r>
            <a:r>
              <a:rPr lang="en-GB" dirty="0" smtClean="0"/>
              <a:t>risk culture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Under ‘tone at the top’</a:t>
            </a:r>
          </a:p>
          <a:p>
            <a:r>
              <a:rPr lang="en-GB" dirty="0" smtClean="0"/>
              <a:t>The </a:t>
            </a:r>
            <a:r>
              <a:rPr lang="en-GB" dirty="0"/>
              <a:t>leadership of the institution promotes, monitors, and </a:t>
            </a:r>
            <a:r>
              <a:rPr lang="en-GB" dirty="0" smtClean="0"/>
              <a:t>assesses the </a:t>
            </a:r>
            <a:r>
              <a:rPr lang="en-GB" dirty="0"/>
              <a:t>risk culture of the financial institution; </a:t>
            </a:r>
            <a:endParaRPr lang="en-GB" dirty="0" smtClean="0"/>
          </a:p>
          <a:p>
            <a:r>
              <a:rPr lang="en-GB" dirty="0" smtClean="0"/>
              <a:t>considers </a:t>
            </a:r>
            <a:r>
              <a:rPr lang="en-GB" dirty="0"/>
              <a:t>the impact of culture on safety </a:t>
            </a:r>
            <a:r>
              <a:rPr lang="en-GB" dirty="0" smtClean="0"/>
              <a:t>and soundness</a:t>
            </a:r>
            <a:r>
              <a:rPr lang="en-GB" dirty="0"/>
              <a:t>; and makes changes where necessary.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These indicators include:</a:t>
            </a:r>
          </a:p>
          <a:p>
            <a:pPr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Tone at the 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Accountability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Effective communication and challenge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Incentives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Supervisors should avoid supervisory methodologies that treat these indicators as a checklist</a:t>
            </a:r>
            <a:r>
              <a:rPr lang="en-GB" dirty="0" smtClean="0"/>
              <a:t>.</a:t>
            </a:r>
          </a:p>
          <a:p>
            <a:r>
              <a:rPr lang="en-GB" dirty="0"/>
              <a:t>Supervisors should assess the processes in place by which core values are communicated</a:t>
            </a:r>
            <a:r>
              <a:rPr lang="en-GB" dirty="0" smtClean="0"/>
              <a:t>, understood</a:t>
            </a:r>
            <a:r>
              <a:rPr lang="en-GB" dirty="0"/>
              <a:t>, embraced and monitored throughout the institution. In particular, supervisors </a:t>
            </a:r>
            <a:r>
              <a:rPr lang="en-GB" dirty="0" smtClean="0"/>
              <a:t>should assess </a:t>
            </a:r>
            <a:r>
              <a:rPr lang="en-GB" dirty="0"/>
              <a:t>how the board and senior management systematically assess the risk culture of </a:t>
            </a:r>
            <a:r>
              <a:rPr lang="en-GB" dirty="0" smtClean="0"/>
              <a:t>the institution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Stability Board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Guidance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Supervisory Interaction with Financial Institutions on Risk Culture - A Framework for Assessing Risk Culture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3.1.7 </a:t>
            </a:r>
            <a:r>
              <a:rPr lang="en-GB" dirty="0"/>
              <a:t>The board and senior management systematically assess whether the espoused </a:t>
            </a:r>
            <a:r>
              <a:rPr lang="en-GB" dirty="0" smtClean="0"/>
              <a:t>values are </a:t>
            </a:r>
            <a:r>
              <a:rPr lang="en-GB" dirty="0"/>
              <a:t>communicated and proactively promoted by management and staff at all levels </a:t>
            </a:r>
            <a:r>
              <a:rPr lang="en-GB" dirty="0" smtClean="0"/>
              <a:t>so that </a:t>
            </a:r>
            <a:r>
              <a:rPr lang="en-GB" dirty="0"/>
              <a:t>the ‘tone at the middle’ and throughout the institution is consistent with the ‘tone </a:t>
            </a:r>
            <a:r>
              <a:rPr lang="en-GB" dirty="0" smtClean="0"/>
              <a:t>at the </a:t>
            </a:r>
            <a:r>
              <a:rPr lang="en-GB" dirty="0"/>
              <a:t>top</a:t>
            </a:r>
            <a:r>
              <a:rPr lang="en-GB" dirty="0" smtClean="0"/>
              <a:t>’.</a:t>
            </a:r>
          </a:p>
          <a:p>
            <a:r>
              <a:rPr lang="en-GB" dirty="0"/>
              <a:t>3.1.9 Appropriate mechanisms are in place to ensure the risk appetite, risk </a:t>
            </a:r>
            <a:r>
              <a:rPr lang="en-GB" dirty="0" smtClean="0"/>
              <a:t>management strategy</a:t>
            </a:r>
            <a:r>
              <a:rPr lang="en-GB" dirty="0"/>
              <a:t>, and business strategy are effectively aligned and embedded in </a:t>
            </a:r>
            <a:r>
              <a:rPr lang="en-GB" dirty="0" smtClean="0"/>
              <a:t>decision making and </a:t>
            </a:r>
            <a:r>
              <a:rPr lang="en-GB" dirty="0"/>
              <a:t>operations at all appropriate levels of the institution.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776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CRSA Forum </vt:lpstr>
      <vt:lpstr>CG &amp; RC round up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Financial Stability Board  Guidance on Supervisory Interaction with Financial Institutions on Risk Culture - A Framework for Assessing Risk Culture</vt:lpstr>
      <vt:lpstr>IIA Culture and the Role of Internal Audit</vt:lpstr>
      <vt:lpstr>FRC UK Code of Corporate Governance</vt:lpstr>
      <vt:lpstr>OECD CG Principles – exposure draft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CRSA Forum</dc:title>
  <dc:creator>Owner</dc:creator>
  <cp:lastModifiedBy>Owner</cp:lastModifiedBy>
  <cp:revision>12</cp:revision>
  <dcterms:created xsi:type="dcterms:W3CDTF">2014-12-17T10:34:45Z</dcterms:created>
  <dcterms:modified xsi:type="dcterms:W3CDTF">2015-01-05T14:27:23Z</dcterms:modified>
</cp:coreProperties>
</file>