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9" r:id="rId3"/>
    <p:sldId id="286" r:id="rId4"/>
    <p:sldId id="287" r:id="rId5"/>
    <p:sldId id="288" r:id="rId6"/>
    <p:sldId id="258" r:id="rId7"/>
    <p:sldId id="259" r:id="rId8"/>
    <p:sldId id="260" r:id="rId9"/>
    <p:sldId id="261" r:id="rId10"/>
    <p:sldId id="273" r:id="rId11"/>
    <p:sldId id="272" r:id="rId12"/>
    <p:sldId id="284" r:id="rId13"/>
    <p:sldId id="291" r:id="rId14"/>
    <p:sldId id="295" r:id="rId15"/>
    <p:sldId id="300" r:id="rId16"/>
    <p:sldId id="297" r:id="rId17"/>
    <p:sldId id="299" r:id="rId18"/>
    <p:sldId id="298" r:id="rId19"/>
    <p:sldId id="294" r:id="rId20"/>
    <p:sldId id="296" r:id="rId21"/>
    <p:sldId id="274" r:id="rId22"/>
  </p:sldIdLst>
  <p:sldSz cx="9144000" cy="6858000" type="screen4x3"/>
  <p:notesSz cx="6888163" cy="100203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14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3396" y="-114"/>
      </p:cViewPr>
      <p:guideLst>
        <p:guide orient="horz" pos="3156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65E8-25E4-48DD-B7DD-AA68E4D752B0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DF09C-CB6B-48DA-911B-0666F4CDD31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96CD0-5FF2-4BFF-9185-992033121B1A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395FF-5F02-4211-A982-AD07609F01F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395FF-5F02-4211-A982-AD07609F01F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395FF-5F02-4211-A982-AD07609F01F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C8064F6-2756-4E4B-A574-4B8718F20127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FED2657-2ADF-4C65-9C29-F1447C13EA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64F6-2756-4E4B-A574-4B8718F20127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2657-2ADF-4C65-9C29-F1447C13EA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64F6-2756-4E4B-A574-4B8718F20127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2657-2ADF-4C65-9C29-F1447C13EA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64F6-2756-4E4B-A574-4B8718F20127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2657-2ADF-4C65-9C29-F1447C13EA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64F6-2756-4E4B-A574-4B8718F20127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2657-2ADF-4C65-9C29-F1447C13EA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C8064F6-2756-4E4B-A574-4B8718F20127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FED2657-2ADF-4C65-9C29-F1447C13EA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64F6-2756-4E4B-A574-4B8718F20127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2657-2ADF-4C65-9C29-F1447C13EA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64F6-2756-4E4B-A574-4B8718F20127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2657-2ADF-4C65-9C29-F1447C13EA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64F6-2756-4E4B-A574-4B8718F20127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2657-2ADF-4C65-9C29-F1447C13EA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64F6-2756-4E4B-A574-4B8718F20127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2657-2ADF-4C65-9C29-F1447C13EA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64F6-2756-4E4B-A574-4B8718F20127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2657-2ADF-4C65-9C29-F1447C13EA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64F6-2756-4E4B-A574-4B8718F20127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2657-2ADF-4C65-9C29-F1447C13EA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8064F6-2756-4E4B-A574-4B8718F20127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ED2657-2ADF-4C65-9C29-F1447C13EA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CRSA Forum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March 25 at LBSU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should the Forum do?</a:t>
            </a:r>
            <a:endParaRPr lang="en-GB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Risk management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Internal control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Culture and behaviour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Corporate governance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The nexus of all the above</a:t>
            </a:r>
            <a:endParaRPr lang="en-GB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31746" name="Chart" r:id="rId5" imgW="4572034" imgH="5143584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do you want from the Forum?</a:t>
            </a:r>
            <a:endParaRPr lang="en-GB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Quarterly Forum meetings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Conferences and/or seminars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Master classes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Spreading the word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Collaborate on new ideas, approaches and techniques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CRSA Standards and guidelines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Resource materials and Training guides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Helping/from other members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Representation </a:t>
            </a:r>
            <a:r>
              <a:rPr lang="en-GB" dirty="0" err="1" smtClean="0"/>
              <a:t>eg</a:t>
            </a:r>
            <a:r>
              <a:rPr lang="en-GB" dirty="0" smtClean="0"/>
              <a:t> on consultations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All above</a:t>
            </a:r>
            <a:endParaRPr lang="en-GB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30722" name="Chart" r:id="rId5" imgW="4572034" imgH="5143584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It is difficult to find hosts for meetings of 30 plus people for free. </a:t>
            </a:r>
            <a:br>
              <a:rPr lang="en-GB" sz="3200" dirty="0" smtClean="0"/>
            </a:br>
            <a:r>
              <a:rPr lang="en-GB" sz="3200" dirty="0" smtClean="0"/>
              <a:t>Would you be willing to pay to attend CRSA Forum meetings?</a:t>
            </a:r>
            <a:endParaRPr lang="en-GB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3568" y="2276872"/>
            <a:ext cx="3888432" cy="384929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I would not come if there was a charge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Yes to cover room hire and catering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Yes but only to cover catering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I would prefer no catering and keep cost to a minimum</a:t>
            </a:r>
            <a:endParaRPr lang="en-GB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856030" y="1988840"/>
          <a:ext cx="4224469" cy="4752528"/>
        </p:xfrm>
        <a:graphic>
          <a:graphicData uri="http://schemas.openxmlformats.org/presentationml/2006/ole">
            <p:oleObj spid="_x0000_s50178" name="Chart" r:id="rId6" imgW="4572034" imgH="5143584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Would you like to do anything for the Forum?</a:t>
            </a:r>
            <a:endParaRPr lang="en-GB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91032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Lead a session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Host a meeting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Join Steering Group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Help find venue for meeting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Introduce new members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Write blogs, articles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Contribute to policy documents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Help with social media</a:t>
            </a:r>
            <a:endParaRPr lang="en-GB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54274" name="Chart" r:id="rId5" imgW="4572034" imgH="5143584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Would you like to lead a session for the Forum?</a:t>
            </a:r>
            <a:endParaRPr lang="en-GB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910328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Definitely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Probably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Possibly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No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Don’t know</a:t>
            </a:r>
            <a:endParaRPr lang="en-GB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58370" name="Chart" r:id="rId5" imgW="4572034" imgH="5143584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90600"/>
          </a:xfrm>
        </p:spPr>
        <p:txBody>
          <a:bodyPr>
            <a:noAutofit/>
          </a:bodyPr>
          <a:lstStyle/>
          <a:p>
            <a:r>
              <a:rPr lang="en-GB" sz="2400" dirty="0" smtClean="0"/>
              <a:t>Would you like to contribute to policy responses </a:t>
            </a:r>
            <a:r>
              <a:rPr lang="en-GB" sz="2400" dirty="0" err="1" smtClean="0"/>
              <a:t>eg</a:t>
            </a:r>
            <a:r>
              <a:rPr lang="en-GB" sz="2400" dirty="0" smtClean="0"/>
              <a:t> responses to consultations from regulators?</a:t>
            </a:r>
            <a:endParaRPr lang="en-GB" sz="2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910328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Definitely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Probably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Possibly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No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Don’t know</a:t>
            </a:r>
            <a:endParaRPr lang="en-GB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63490" name="Chart" r:id="rId5" imgW="4572034" imgH="5143584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Could you introduce new members?</a:t>
            </a:r>
            <a:endParaRPr lang="en-GB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910328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Definitely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Probably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Possibly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No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Don’t know</a:t>
            </a:r>
            <a:endParaRPr lang="en-GB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60418" name="Chart" r:id="rId5" imgW="4572034" imgH="5143584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Could you help with social media?</a:t>
            </a:r>
            <a:endParaRPr lang="en-GB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910328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Definitely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Probably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Possibly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No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Don’t know</a:t>
            </a:r>
            <a:endParaRPr lang="en-GB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62466" name="Chart" r:id="rId5" imgW="4572034" imgH="5143584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Could you write blogs, articles etc?</a:t>
            </a:r>
            <a:endParaRPr lang="en-GB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910328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Definitely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Probably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Possibly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No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Don’t know</a:t>
            </a:r>
            <a:endParaRPr lang="en-GB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61442" name="Chart" r:id="rId5" imgW="4572034" imgH="5143584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Would you like to host a meeting for the Forum?</a:t>
            </a:r>
            <a:endParaRPr lang="en-GB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910328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Definitely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Probably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Possibly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No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Don’t know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No but I know someone who might</a:t>
            </a:r>
            <a:endParaRPr lang="en-GB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57346" name="Chart" r:id="rId5" imgW="4572034" imgH="5143584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t="3360" r="23622" b="4619"/>
          <a:stretch>
            <a:fillRect/>
          </a:stretch>
        </p:blipFill>
        <p:spPr bwMode="auto">
          <a:xfrm>
            <a:off x="0" y="260648"/>
            <a:ext cx="8912186" cy="603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Would you like to help steer the Forum and join the Steering Group?</a:t>
            </a:r>
            <a:endParaRPr lang="en-GB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910328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Definitely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Probably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Possibly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No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lphaUcPeriod"/>
            </a:pPr>
            <a:r>
              <a:rPr lang="en-GB" sz="3200" dirty="0" smtClean="0"/>
              <a:t>Don’t know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59394" name="Chart" r:id="rId5" imgW="4572034" imgH="5143584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Does the paper look normal to you?</a:t>
            </a:r>
            <a:endParaRPr lang="en-GB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True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False</a:t>
            </a:r>
            <a:endParaRPr lang="en-GB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39938" name="Chart" r:id="rId5" imgW="4572034" imgH="5143584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>
                <a:latin typeface="NewsGoth BT" pitchFamily="34" charset="0"/>
              </a:rPr>
              <a:t>CRSA Forum </a:t>
            </a:r>
            <a:r>
              <a:rPr lang="en-GB" sz="4800" dirty="0" smtClean="0">
                <a:latin typeface="NewsGoth BT" pitchFamily="34" charset="0"/>
              </a:rPr>
              <a:t>Objectives 2002</a:t>
            </a:r>
            <a:endParaRPr lang="en-GB" sz="4800" dirty="0">
              <a:latin typeface="NewsGoth BT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05800" cy="3581400"/>
          </a:xfrm>
        </p:spPr>
        <p:txBody>
          <a:bodyPr>
            <a:normAutofit fontScale="92500" lnSpcReduction="20000"/>
          </a:bodyPr>
          <a:lstStyle/>
          <a:p>
            <a:pPr>
              <a:buSzPct val="25000"/>
              <a:buFontTx/>
              <a:buNone/>
            </a:pPr>
            <a:r>
              <a:rPr lang="en-GB" sz="2600">
                <a:latin typeface="NewsGoth BT" pitchFamily="34" charset="0"/>
              </a:rPr>
              <a:t>A forum to :-</a:t>
            </a:r>
          </a:p>
          <a:p>
            <a:pPr>
              <a:buSzPct val="25000"/>
              <a:buFontTx/>
              <a:buNone/>
            </a:pPr>
            <a:r>
              <a:rPr lang="en-GB" sz="2600">
                <a:latin typeface="NewsGoth BT" pitchFamily="34" charset="0"/>
              </a:rPr>
              <a:t> </a:t>
            </a:r>
          </a:p>
          <a:p>
            <a:pPr lvl="1">
              <a:buClr>
                <a:schemeClr val="tx2"/>
              </a:buClr>
              <a:buSzPct val="75000"/>
              <a:buFont typeface="Symbol" pitchFamily="18" charset="2"/>
              <a:buChar char="Ö"/>
            </a:pPr>
            <a:r>
              <a:rPr lang="en-GB" sz="2600">
                <a:latin typeface="NewsGoth BT" pitchFamily="34" charset="0"/>
              </a:rPr>
              <a:t>promote the value and benefits of CRSA in corporate governance and enterprise risk management</a:t>
            </a:r>
          </a:p>
          <a:p>
            <a:pPr lvl="1">
              <a:buClr>
                <a:schemeClr val="tx2"/>
              </a:buClr>
              <a:buSzPct val="75000"/>
              <a:buFont typeface="Symbol" pitchFamily="18" charset="2"/>
              <a:buChar char="Ö"/>
            </a:pPr>
            <a:r>
              <a:rPr lang="en-GB" sz="2600">
                <a:latin typeface="NewsGoth BT" pitchFamily="34" charset="0"/>
              </a:rPr>
              <a:t>share diverse approaches and experiences</a:t>
            </a:r>
          </a:p>
          <a:p>
            <a:pPr lvl="1">
              <a:buClr>
                <a:schemeClr val="tx2"/>
              </a:buClr>
              <a:buSzPct val="75000"/>
              <a:buFont typeface="Symbol" pitchFamily="18" charset="2"/>
              <a:buChar char="Ö"/>
            </a:pPr>
            <a:r>
              <a:rPr lang="en-GB" sz="2600">
                <a:latin typeface="NewsGoth BT" pitchFamily="34" charset="0"/>
              </a:rPr>
              <a:t>identify and develop best practices </a:t>
            </a:r>
          </a:p>
          <a:p>
            <a:pPr lvl="1">
              <a:buClr>
                <a:schemeClr val="tx2"/>
              </a:buClr>
              <a:buSzPct val="75000"/>
              <a:buFont typeface="Symbol" pitchFamily="18" charset="2"/>
              <a:buChar char="Ö"/>
            </a:pPr>
            <a:r>
              <a:rPr lang="en-GB" sz="2600">
                <a:latin typeface="NewsGoth BT" pitchFamily="34" charset="0"/>
              </a:rPr>
              <a:t>provide a resource for CRSA users</a:t>
            </a:r>
          </a:p>
          <a:p>
            <a:pPr lvl="1">
              <a:buClr>
                <a:schemeClr val="tx2"/>
              </a:buClr>
              <a:buSzPct val="75000"/>
              <a:buFont typeface="Symbol" pitchFamily="18" charset="2"/>
              <a:buChar char="Ö"/>
            </a:pPr>
            <a:r>
              <a:rPr lang="en-GB" sz="2600">
                <a:latin typeface="NewsGoth BT" pitchFamily="34" charset="0"/>
              </a:rPr>
              <a:t>acting as a catalyst for new ideas</a:t>
            </a:r>
          </a:p>
          <a:p>
            <a:pPr lvl="1">
              <a:buClr>
                <a:schemeClr val="tx2"/>
              </a:buClr>
              <a:buSzPct val="75000"/>
              <a:buFont typeface="Symbol" pitchFamily="18" charset="2"/>
              <a:buChar char="Ö"/>
            </a:pPr>
            <a:r>
              <a:rPr lang="en-GB" sz="2600">
                <a:latin typeface="NewsGoth BT" pitchFamily="34" charset="0"/>
              </a:rPr>
              <a:t>collaborate with relevant professional bodies</a:t>
            </a:r>
          </a:p>
          <a:p>
            <a:pPr lvl="1">
              <a:buSzPct val="25000"/>
              <a:buFontTx/>
              <a:buNone/>
            </a:pPr>
            <a:r>
              <a:rPr lang="en-GB" sz="260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ewsGoth BT" pitchFamily="34" charset="0"/>
              </a:rPr>
              <a:t>The Mission </a:t>
            </a:r>
            <a:r>
              <a:rPr lang="en-GB" dirty="0" smtClean="0">
                <a:latin typeface="NewsGoth BT" pitchFamily="34" charset="0"/>
              </a:rPr>
              <a:t>Statement in 2002</a:t>
            </a:r>
            <a:endParaRPr lang="en-GB" dirty="0">
              <a:latin typeface="Verdana" pitchFamily="34" charset="0"/>
            </a:endParaRP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SzPct val="25000"/>
              <a:buFontTx/>
              <a:buNone/>
            </a:pPr>
            <a:r>
              <a:rPr lang="en-GB">
                <a:latin typeface="Verdana" pitchFamily="34" charset="0"/>
              </a:rPr>
              <a:t>	</a:t>
            </a:r>
            <a:r>
              <a:rPr lang="en-GB" sz="4000">
                <a:latin typeface="NewsGoth BT" pitchFamily="34" charset="0"/>
              </a:rPr>
              <a:t>“Sharing, progressing and promoting best practices in self-assessment of enterprise risk management and control in all organisations”</a:t>
            </a:r>
            <a:endParaRPr lang="en-GB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755104"/>
          </a:xfrm>
        </p:spPr>
        <p:txBody>
          <a:bodyPr/>
          <a:lstStyle/>
          <a:p>
            <a:r>
              <a:rPr lang="en-GB" dirty="0" smtClean="0">
                <a:latin typeface="NewsGoth BT" pitchFamily="34" charset="0"/>
              </a:rPr>
              <a:t>The Vision in 2002</a:t>
            </a:r>
            <a:r>
              <a:rPr lang="en-GB" dirty="0" smtClean="0">
                <a:latin typeface="Verdana" pitchFamily="34" charset="0"/>
              </a:rPr>
              <a:t> </a:t>
            </a:r>
            <a:endParaRPr lang="en-GB" dirty="0">
              <a:latin typeface="Verdan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114800"/>
          </a:xfrm>
        </p:spPr>
        <p:txBody>
          <a:bodyPr/>
          <a:lstStyle/>
          <a:p>
            <a:pPr>
              <a:buSzPct val="25000"/>
              <a:buFontTx/>
              <a:buNone/>
            </a:pPr>
            <a:r>
              <a:rPr lang="en-GB">
                <a:latin typeface="Verdana" pitchFamily="34" charset="0"/>
              </a:rPr>
              <a:t>	</a:t>
            </a:r>
            <a:r>
              <a:rPr lang="en-GB" sz="3600">
                <a:latin typeface="NewsGoth BT" pitchFamily="34" charset="0"/>
              </a:rPr>
              <a:t>“a recognised centre of excellence in the UK, Europe and increasingly worldwide,  bringing together interested parties from diverse organisations and professional backgrounds promoting and developing CRSA”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you?</a:t>
            </a:r>
            <a:endParaRPr lang="en-GB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Practitioner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Consultant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Not sure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Academic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Other</a:t>
            </a:r>
            <a:endParaRPr lang="en-GB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1026" name="Chart" r:id="rId5" imgW="4572034" imgH="5143584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long have you known the CRSA Forum?</a:t>
            </a:r>
            <a:endParaRPr lang="en-GB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GB" dirty="0" smtClean="0"/>
              <a:t>This is my first time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smtClean="0"/>
              <a:t>About 18 months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smtClean="0"/>
              <a:t>2 to 10 years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dirty="0" smtClean="0"/>
              <a:t>Over 10 years</a:t>
            </a:r>
            <a:endParaRPr lang="en-GB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2050" name="Chart" r:id="rId5" imgW="4572034" imgH="5143584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 find CRSA Forum useful</a:t>
            </a:r>
            <a:endParaRPr lang="en-GB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Strongly Agree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Agree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Somewhat Agree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Neutral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Somewhat Disagree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Disagree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Strongly Disagree</a:t>
            </a:r>
            <a:endParaRPr lang="en-GB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3074" name="Chart" r:id="rId5" imgW="4572034" imgH="5143584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you find most useful about CRSA Forum?</a:t>
            </a:r>
            <a:endParaRPr lang="en-GB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The presentations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The discussions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Meeting people with similar interests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Contact with people after Forum meetings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All of the above</a:t>
            </a:r>
            <a:endParaRPr lang="en-GB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6146" name="Chart" r:id="rId5" imgW="4572034" imgH="5143584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124C4C583E2B4C8AB045427CCBF56689"/>
  <p:tag name="TPVERSION" val="5"/>
  <p:tag name="TPFULLVERSION" val="5.3.2.24"/>
  <p:tag name="PPTVERSION" val="12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4C6548ABC4254E8392F717D79607888E&lt;/guid&gt;&#10;        &lt;description /&gt;&#10;        &lt;date&gt;3/24/2015 9:49:5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priorityranking&gt;&#10;            &lt;guid&gt;FFC1306E2849414899E8AD7812BB5B07&lt;/guid&gt;&#10;            &lt;repollguid&gt;F74637061D8E4FFC8A333815B237380D&lt;/repollguid&gt;&#10;            &lt;sourceid&gt;C47DA933ADF64396BFB0DA30612C929A&lt;/sourceid&gt;&#10;            &lt;questiontext&gt;What should the Forum do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correctanswerindicator&gt;True&lt;/correctanswerindicator&gt;&#10;            &lt;responselimit&gt;3&lt;/responselimit&gt;&#10;            &lt;bulletstyle&gt;2&lt;/bulletstyle&gt;&#10;            &lt;answers&gt;&#10;                &lt;answer&gt;&#10;                    &lt;guid&gt;CC5A88A9815B4A56A5D143C479C6086D&lt;/guid&gt;&#10;                    &lt;answertext&gt;Risk management&lt;/answertext&gt;&#10;                    &lt;valuetype&gt;0&lt;/valuetype&gt;&#10;                &lt;/answer&gt;&#10;                &lt;answer&gt;&#10;                    &lt;guid&gt;6177581C21234C4EA9E7B4225C3A65F5&lt;/guid&gt;&#10;                    &lt;answertext&gt;Internal control&lt;/answertext&gt;&#10;                    &lt;valuetype&gt;0&lt;/valuetype&gt;&#10;                &lt;/answer&gt;&#10;                &lt;answer&gt;&#10;                    &lt;guid&gt;F6CCD695482A440780D1B92624F4B77D&lt;/guid&gt;&#10;                    &lt;answertext&gt;Culture and behaviour&lt;/answertext&gt;&#10;                    &lt;valuetype&gt;0&lt;/valuetype&gt;&#10;                &lt;/answer&gt;&#10;                &lt;answer&gt;&#10;                    &lt;guid&gt;515CA8CBFA2D45DAA9B726208BAE5B17&lt;/guid&gt;&#10;                    &lt;answertext&gt;Corporate governance&lt;/answertext&gt;&#10;                    &lt;valuetype&gt;0&lt;/valuetype&gt;&#10;                &lt;/answer&gt;&#10;                &lt;answer&gt;&#10;                    &lt;guid&gt;A39B9B51C9464CE39201CDC3FF161357&lt;/guid&gt;&#10;                    &lt;answertext&gt;The nexus of all the above&lt;/answertext&gt;&#10;                    &lt;valuetype&gt;0&lt;/valuetype&gt;&#10;                &lt;/answer&gt;&#10;            &lt;/answers&gt;&#10;            &lt;responseweights&gt;&#10;                &lt;weight&gt;10&lt;/weight&gt;&#10;                &lt;weight&gt;9&lt;/weight&gt;&#10;                &lt;weight&gt;8&lt;/weight&gt;&#10;            &lt;/responseweights&gt;&#10;        &lt;/priorityranking&gt;&#10;    &lt;/questions&gt;&#10;&lt;/questionlist&gt;"/>
  <p:tag name="RESULTS" val="What should the Forum do?[;crlf;]23[;]24[;]239[;]False[;]0[;][;crlf;]4.54393305439331[;]5[;]0.866118893074663[;]0.75016193694088[;crlf;]0[;]0[;]Risk management1[;]Risk management[;][;crlf;]10[;]0[;]Internal control2[;]Internal control[;][;crlf;]30[;]0[;]Culture and behaviour3[;]Culture and behaviour[;][;crlf;]19[;]0[;]Corporate governance4[;]Corporate governance[;][;crlf;]180[;]0[;]The nexus of all the above5[;]The nexus of all the above[;]"/>
  <p:tag name="HASRESULTS" val="True"/>
  <p:tag name="LIVECHARTING" val="False"/>
  <p:tag name="AUTOOPENPOLL" val="True"/>
  <p:tag name="AUTOFORMATCHAR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B7B42148742C4A93B7BC26E45E1541DE&lt;/guid&gt;&#10;        &lt;description /&gt;&#10;        &lt;date&gt;3/24/2015 9:45:2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priorityranking&gt;&#10;            &lt;guid&gt;C504C39E3CA145458BB281D7A3A85ED0&lt;/guid&gt;&#10;            &lt;repollguid&gt;5E4E6A7BEE024DC5AD9C953B644B6A16&lt;/repollguid&gt;&#10;            &lt;sourceid&gt;4A9643901D8B4D709D0F7B182418D9E7&lt;/sourceid&gt;&#10;            &lt;questiontext&gt;What do you want from the Forum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correctanswerindicator&gt;True&lt;/correctanswerindicator&gt;&#10;            &lt;responselimit&gt;3&lt;/responselimit&gt;&#10;            &lt;bulletstyle&gt;2&lt;/bulletstyle&gt;&#10;            &lt;answers&gt;&#10;                &lt;answer&gt;&#10;                    &lt;guid&gt;0EAACB73AF5F4DFC8C8F097387DD55A1&lt;/guid&gt;&#10;                    &lt;answertext&gt;Quarterly Forum meetings&lt;/answertext&gt;&#10;                    &lt;valuetype&gt;0&lt;/valuetype&gt;&#10;                &lt;/answer&gt;&#10;                &lt;answer&gt;&#10;                    &lt;guid&gt;6E61176349DF48DAADA06E9BC826EB41&lt;/guid&gt;&#10;                    &lt;answertext&gt;Conferences and/or seminars&lt;/answertext&gt;&#10;                    &lt;valuetype&gt;0&lt;/valuetype&gt;&#10;                &lt;/answer&gt;&#10;                &lt;answer&gt;&#10;                    &lt;guid&gt;90F32C7955B34B7BA9751D215AFCDE14&lt;/guid&gt;&#10;                    &lt;answertext&gt;Master classes&lt;/answertext&gt;&#10;                    &lt;valuetype&gt;0&lt;/valuetype&gt;&#10;                &lt;/answer&gt;&#10;                &lt;answer&gt;&#10;                    &lt;guid&gt;5FC53A17FE1346FFB89042BC147957E9&lt;/guid&gt;&#10;                    &lt;answertext&gt;Spreading the word&lt;/answertext&gt;&#10;                    &lt;valuetype&gt;0&lt;/valuetype&gt;&#10;                &lt;/answer&gt;&#10;                &lt;answer&gt;&#10;                    &lt;guid&gt;245F48E1DC164413BC9F75405D8C1318&lt;/guid&gt;&#10;                    &lt;answertext&gt;Collaborate on new ideas, approaches and techniques&lt;/answertext&gt;&#10;                    &lt;valuetype&gt;0&lt;/valuetype&gt;&#10;                &lt;/answer&gt;&#10;                &lt;answer&gt;&#10;                    &lt;guid&gt;581BDD2E5709400F8DDEC038F62ABFDD&lt;/guid&gt;&#10;                    &lt;answertext&gt;CRSA Standards and guidelines&lt;/answertext&gt;&#10;                    &lt;valuetype&gt;0&lt;/valuetype&gt;&#10;                &lt;/answer&gt;&#10;                &lt;answer&gt;&#10;                    &lt;guid&gt;3643D468D9A64CA9A9AD445A0AE7F00E&lt;/guid&gt;&#10;                    &lt;answertext&gt;Resource materials and Training guides&lt;/answertext&gt;&#10;                    &lt;valuetype&gt;0&lt;/valuetype&gt;&#10;                &lt;/answer&gt;&#10;                &lt;answer&gt;&#10;                    &lt;guid&gt;748F309D9D834F1AA6ECA37CA5206006&lt;/guid&gt;&#10;                    &lt;answertext&gt;Helping/from other members&lt;/answertext&gt;&#10;                    &lt;valuetype&gt;0&lt;/valuetype&gt;&#10;                &lt;/answer&gt;&#10;                &lt;answer&gt;&#10;                    &lt;guid&gt;0C3ACECA584140F4B05818A2BDC00F07&lt;/guid&gt;&#10;                    &lt;answertext&gt;Representation eg on consultations&lt;/answertext&gt;&#10;                    &lt;valuetype&gt;0&lt;/valuetype&gt;&#10;                &lt;/answer&gt;&#10;                &lt;answer&gt;&#10;                    &lt;guid&gt;6C9A760176ED4AA68E52442860A66325&lt;/guid&gt;&#10;                    &lt;answertext&gt;All above&lt;/answertext&gt;&#10;                    &lt;valuetype&gt;0&lt;/valuetype&gt;&#10;                &lt;/answer&gt;&#10;            &lt;/answers&gt;&#10;            &lt;responseweights&gt;&#10;                &lt;weight&gt;10&lt;/weight&gt;&#10;                &lt;weight&gt;9&lt;/weight&gt;&#10;                &lt;weight&gt;8&lt;/weight&gt;&#10;            &lt;/responseweights&gt;&#10;        &lt;/priorityranking&gt;&#10;    &lt;/questions&gt;&#10;&lt;/questionlist&gt;"/>
  <p:tag name="LIVECHARTING" val="False"/>
  <p:tag name="AUTOOPENPOLL" val="True"/>
  <p:tag name="AUTOFORMATCHART" val="True"/>
  <p:tag name="RESULTS" val="What do you want from the Forum?[;crlf;]21[;]24[;]262[;]False[;]0[;][;crlf;]2.58015267175573[;]5[;]4.92367003964376[;]24.2425266592856[;crlf;]50[;]0[;]Quarterly Forum meetings1[;]Quarterly Forum meetings[;][;crlf;]9[;]0[;]Conferences and/or seminars2[;]Conferences and/or seminars[;][;crlf;]19[;]0[;]Master classes3[;]Master classes[;][;crlf;]10[;]0[;]Spreading the word4[;]Spreading the word[;][;crlf;]57[;]0[;]Collaborate on new ideas, approaches and techniques5[;]Collaborate on new ideas, approaches and techniques[;][;crlf;]0[;]0[;]CRSA Standards and guidelines6[;]CRSA Standards and guidelines[;][;crlf;]0[;]0[;]Resource materials and Training guides7[;]Resource materials and Training guides[;][;crlf;]17[;]0[;]Helping/from other members8[;]Helping/from other members[;][;crlf;]10[;]0[;]Representation eg on consultations9[;]Representation eg on consultations[;][;crlf;]90[;]0[;]All above0[;]All above[;]"/>
  <p:tag name="HASRESULTS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5C5097BDD78E42CE894ADF578734ACDB&lt;/guid&gt;&#10;        &lt;description /&gt;&#10;        &lt;date&gt;3/24/2015 9:02:28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F94A314E8AD4BD2806192A83258F2E0&lt;/guid&gt;&#10;            &lt;repollguid&gt;A7ED227916554531AC9FCA2627B02CF7&lt;/repollguid&gt;&#10;            &lt;sourceid&gt;6A9DAFF3F26E4929A80144E92D1954AE&lt;/sourceid&gt;&#10;            &lt;questiontext&gt;It is difficult to find hosts for meetings of 30 plus people for free. Would you be willing to pay to attend CRSA Forum meetings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0BF19D11B2104343BC1D0B23D9BC44D3&lt;/guid&gt;&#10;                    &lt;answertext&gt;I would not come if there was a charge&lt;/answertext&gt;&#10;                    &lt;valuetype&gt;0&lt;/valuetype&gt;&#10;                &lt;/answer&gt;&#10;                &lt;answer&gt;&#10;                    &lt;guid&gt;06BDC1D77B2E442494CACC2BD07877F3&lt;/guid&gt;&#10;                    &lt;answertext&gt;Yes to cover room hire and catering&lt;/answertext&gt;&#10;                    &lt;valuetype&gt;0&lt;/valuetype&gt;&#10;                &lt;/answer&gt;&#10;                &lt;answer&gt;&#10;                    &lt;guid&gt;1BF22A9F99B9480DBCAEBF3365BE5BAC&lt;/guid&gt;&#10;                    &lt;answertext&gt;Yes but only to cover catering&lt;/answertext&gt;&#10;                    &lt;valuetype&gt;0&lt;/valuetype&gt;&#10;                &lt;/answer&gt;&#10;                &lt;answer&gt;&#10;                    &lt;guid&gt;D5FDF87A105440DB89B5378558B71743&lt;/guid&gt;&#10;                    &lt;answertext&gt;I would prefer no catering and keep cost to a minimum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It is difficult to find hosts for meetings of 30 plus people for free. Would you be willing to pay to attend CRSA Forum meetings?[;crlf;]22[;]24[;]22[;]False[;]0[;][;crlf;]2.54545454545455[;]2[;]0.782029569731148[;]0.611570247933884[;crlf;]0[;]0[;]I would not come if there was a charge1[;]I would not come if there was a charge[;][;crlf;]14[;]0[;]Yes to cover room hire and catering2[;]Yes to cover room hire and catering[;][;crlf;]4[;]0[;]Yes but only to cover catering3[;]Yes but only to cover catering[;][;crlf;]4[;]0[;]I would prefer no catering and keep cost to a minimum4[;]I would prefer no catering and keep cost to a minimum[;]"/>
  <p:tag name="HASRESULTS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HASRESULTS" val="False"/>
  <p:tag name="TPQUESTIONXML" val="﻿&lt;?xml version=&quot;1.0&quot; encoding=&quot;utf-8&quot;?&gt;&#10;&lt;questionlist&gt;&#10;    &lt;properties&gt;&#10;        &lt;guid&gt;22B4DACEDA0B4F0090491D708D2FB195&lt;/guid&gt;&#10;        &lt;description /&gt;&#10;        &lt;date&gt;3/25/2015 7:22:5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BE256D81B404669A9AF4B3118B8946D&lt;/guid&gt;&#10;            &lt;repollguid&gt;AADCA359899B4A0C93D2F5691DEBDBF2&lt;/repollguid&gt;&#10;            &lt;sourceid&gt;544BE511A1B14061833543C33EEED87E&lt;/sourceid&gt;&#10;            &lt;questiontext&gt;Would you like to do anything for the Forum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B78EE7B673B4FF9A2A95D5C39A62CCF&lt;/guid&gt;&#10;                    &lt;answertext&gt;Lead a session&lt;/answertext&gt;&#10;                    &lt;valuetype&gt;0&lt;/valuetype&gt;&#10;                &lt;/answer&gt;&#10;                &lt;answer&gt;&#10;                    &lt;guid&gt;7EC0F82E39DC4CCAA1F774E12BE500F1&lt;/guid&gt;&#10;                    &lt;answertext&gt;Host a meeting&lt;/answertext&gt;&#10;                    &lt;valuetype&gt;0&lt;/valuetype&gt;&#10;                &lt;/answer&gt;&#10;                &lt;answer&gt;&#10;                    &lt;guid&gt;29B73DCB96A64739B711FBF2154A1D11&lt;/guid&gt;&#10;                    &lt;answertext&gt;Join Steering Group&lt;/answertext&gt;&#10;                    &lt;valuetype&gt;0&lt;/valuetype&gt;&#10;                &lt;/answer&gt;&#10;                &lt;answer&gt;&#10;                    &lt;guid&gt;643FA5F0D06D453ABA93878C8F202B56&lt;/guid&gt;&#10;                    &lt;answertext&gt;Help find venue for meeting&lt;/answertext&gt;&#10;                    &lt;valuetype&gt;0&lt;/valuetype&gt;&#10;                &lt;/answer&gt;&#10;                &lt;answer&gt;&#10;                    &lt;guid&gt;1A93BD86DED14B9487386C5D1F29CAD8&lt;/guid&gt;&#10;                    &lt;answertext&gt;Introduce new members&lt;/answertext&gt;&#10;                    &lt;valuetype&gt;0&lt;/valuetype&gt;&#10;                &lt;/answer&gt;&#10;                &lt;answer&gt;&#10;                    &lt;guid&gt;DB4F795F7F944E9AB36CCD8F07A33E59&lt;/guid&gt;&#10;                    &lt;answertext&gt;Write blogs, articles&lt;/answertext&gt;&#10;                    &lt;valuetype&gt;0&lt;/valuetype&gt;&#10;                &lt;/answer&gt;&#10;                &lt;answer&gt;&#10;                    &lt;guid&gt;552986062F1440288A94817D4C6BCB58&lt;/guid&gt;&#10;                    &lt;answertext&gt;Contribute to policy documents&lt;/answertext&gt;&#10;                    &lt;valuetype&gt;0&lt;/valuetype&gt;&#10;                &lt;/answer&gt;&#10;                &lt;answer&gt;&#10;                    &lt;guid&gt;F7C5FADE26FE44A2B51CC498BEDA8195&lt;/guid&gt;&#10;                    &lt;answertext&gt;Help with social media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5F67448A4BF74C4BAE4CBE22585D4203&lt;/guid&gt;&#10;        &lt;description /&gt;&#10;        &lt;date&gt;3/25/2015 7:32:24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1D103D17ED9481B898548ADFEF8F688&lt;/guid&gt;&#10;            &lt;repollguid&gt;1D5FCBE63E614DD38924535ECB8F4AD4&lt;/repollguid&gt;&#10;            &lt;sourceid&gt;FF54B3174B744500AD84F7D42EC9C944&lt;/sourceid&gt;&#10;            &lt;questiontext&gt;Would you like to lead a session for the Forum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7A52E7D18654E86B0DF4D549CB522DB&lt;/guid&gt;&#10;                    &lt;answertext&gt;Definitely&lt;/answertext&gt;&#10;                    &lt;valuetype&gt;0&lt;/valuetype&gt;&#10;                &lt;/answer&gt;&#10;                &lt;answer&gt;&#10;                    &lt;guid&gt;624E7DF0F0E047CCBE71A7A185AC2A99&lt;/guid&gt;&#10;                    &lt;answertext&gt;Probably&lt;/answertext&gt;&#10;                    &lt;valuetype&gt;0&lt;/valuetype&gt;&#10;                &lt;/answer&gt;&#10;                &lt;answer&gt;&#10;                    &lt;guid&gt;6F08AFD9C1DF46DCBFB3A92F416804D8&lt;/guid&gt;&#10;                    &lt;answertext&gt;Possibly&lt;/answertext&gt;&#10;                    &lt;valuetype&gt;0&lt;/valuetype&gt;&#10;                &lt;/answer&gt;&#10;                &lt;answer&gt;&#10;                    &lt;guid&gt;86AC9166953640B2BC4848BE4E5C4F2C&lt;/guid&gt;&#10;                    &lt;answertext&gt;No&lt;/answertext&gt;&#10;                    &lt;valuetype&gt;0&lt;/valuetype&gt;&#10;                &lt;/answer&gt;&#10;                &lt;answer&gt;&#10;                    &lt;guid&gt;37B558255DAD4E5DA87F214D04033D1E&lt;/guid&gt;&#10;                    &lt;answertext&gt;Don’t know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  <p:tag name="RESULTS" val="Would you like to lead a session for the Forum?[;crlf;]22[;]24[;]22[;]False[;]0[;][;crlf;]1.95454545454545[;]2[;]1.06503404671454[;]1.13429752066116[;crlf;]10[;]0[;]Definitely1[;]Definitely[;][;crlf;]5[;]0[;]Probably2[;]Probably[;][;crlf;]6[;]0[;]Possibly3[;]Possibly[;][;crlf;]0[;]0[;]No4[;]No[;][;crlf;]1[;]0[;]Don’t know5[;]Don’t know[;]"/>
  <p:tag name="HASRESULTS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838E928E5A345AF8CE8F7A9004F62E9&lt;/guid&gt;&#10;        &lt;description /&gt;&#10;        &lt;date&gt;3/23/2015 7:07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7C18FDF97AC407F9DF21BF90D328D6C&lt;/guid&gt;&#10;            &lt;repollguid&gt;5E9F7C5CE977433AA4D9D874DA8DB7ED&lt;/repollguid&gt;&#10;            &lt;sourceid&gt;8F28A2B5DB3C41E4BA69B7C46779D5AB&lt;/sourceid&gt;&#10;            &lt;questiontext&gt;Who are you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B7A5FBB3F3A4EACABAA46D438F2FB74&lt;/guid&gt;&#10;                    &lt;answertext&gt;Practitioner&lt;/answertext&gt;&#10;                    &lt;valuetype&gt;0&lt;/valuetype&gt;&#10;                &lt;/answer&gt;&#10;                &lt;answer&gt;&#10;                    &lt;guid&gt;7A30841DD77D41E8847442069EA7924E&lt;/guid&gt;&#10;                    &lt;answertext&gt;Consultant&lt;/answertext&gt;&#10;                    &lt;valuetype&gt;0&lt;/valuetype&gt;&#10;                &lt;/answer&gt;&#10;                &lt;answer&gt;&#10;                    &lt;guid&gt;FF2E66F315424381B83BD2A16C4DCF5D&lt;/guid&gt;&#10;                    &lt;answertext&gt;Not sure&lt;/answertext&gt;&#10;                    &lt;valuetype&gt;0&lt;/valuetype&gt;&#10;                &lt;/answer&gt;&#10;                &lt;answer&gt;&#10;                    &lt;guid&gt;E2ADB370FED443B38EC86AE1FF902567&lt;/guid&gt;&#10;                    &lt;answertext&gt;Academic&lt;/answertext&gt;&#10;                    &lt;valuetype&gt;0&lt;/valuetype&gt;&#10;                &lt;/answer&gt;&#10;                &lt;answer&gt;&#10;                    &lt;guid&gt;4F753FB2CB784D2EAD9C5AB90FFBF42A&lt;/guid&gt;&#10;                    &lt;answertext&gt;Other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RESULTS" val="Who are you?[;crlf;]21[;]21[;]21[;]False[;]0[;][;crlf;]2.52380952380952[;]2[;]1.33163156705805[;]1.77324263038549[;crlf;]6[;]0[;]Practitioner1[;]Practitioner[;][;crlf;]6[;]0[;]Consultant2[;]Consultant[;][;crlf;]3[;]0[;]Not sure3[;]Not sure[;][;crlf;]4[;]0[;]Academic4[;]Academic[;][;crlf;]2[;]0[;]Other5[;]Other[;]"/>
  <p:tag name="HASRESULTS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5F67448A4BF74C4BAE4CBE22585D4203&lt;/guid&gt;&#10;        &lt;description /&gt;&#10;        &lt;date&gt;3/25/2015 7:32:24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665D19DF53C4EA5B4CD9A0E2AD37C1C&lt;/guid&gt;&#10;            &lt;repollguid&gt;1D5FCBE63E614DD38924535ECB8F4AD4&lt;/repollguid&gt;&#10;            &lt;sourceid&gt;FF54B3174B744500AD84F7D42EC9C944&lt;/sourceid&gt;&#10;            &lt;questiontext&gt;Would you like to contribute to policy responses eg responses to consultations from regulators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7A52E7D18654E86B0DF4D549CB522DB&lt;/guid&gt;&#10;                    &lt;answertext&gt;Definitely&lt;/answertext&gt;&#10;                    &lt;valuetype&gt;0&lt;/valuetype&gt;&#10;                &lt;/answer&gt;&#10;                &lt;answer&gt;&#10;                    &lt;guid&gt;624E7DF0F0E047CCBE71A7A185AC2A99&lt;/guid&gt;&#10;                    &lt;answertext&gt;Probably&lt;/answertext&gt;&#10;                    &lt;valuetype&gt;0&lt;/valuetype&gt;&#10;                &lt;/answer&gt;&#10;                &lt;answer&gt;&#10;                    &lt;guid&gt;6F08AFD9C1DF46DCBFB3A92F416804D8&lt;/guid&gt;&#10;                    &lt;answertext&gt;Possibly&lt;/answertext&gt;&#10;                    &lt;valuetype&gt;0&lt;/valuetype&gt;&#10;                &lt;/answer&gt;&#10;                &lt;answer&gt;&#10;                    &lt;guid&gt;86AC9166953640B2BC4848BE4E5C4F2C&lt;/guid&gt;&#10;                    &lt;answertext&gt;No&lt;/answertext&gt;&#10;                    &lt;valuetype&gt;0&lt;/valuetype&gt;&#10;                &lt;/answer&gt;&#10;                &lt;answer&gt;&#10;                    &lt;guid&gt;37B558255DAD4E5DA87F214D04033D1E&lt;/guid&gt;&#10;                    &lt;answertext&gt;Don’t know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  <p:tag name="RESULTS" val="Would you like to contribute to policy responses eg responses to consultations from regulators?[;crlf;]20[;]24[;]20[;]False[;]0[;][;crlf;]1.65[;]1[;]0.792148975887743[;]0.6275[;crlf;]11[;]0[;]Definitely1[;]Definitely[;][;crlf;]5[;]0[;]Probably2[;]Probably[;][;crlf;]4[;]0[;]Possibly3[;]Possibly[;][;crlf;]0[;]0[;]No4[;]No[;][;crlf;]0[;]0[;]Don’t know5[;]Don’t know[;]"/>
  <p:tag name="HASRESULTS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5F67448A4BF74C4BAE4CBE22585D4203&lt;/guid&gt;&#10;        &lt;description /&gt;&#10;        &lt;date&gt;3/25/2015 7:32:24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E2B8AA52E074A5DA33C7F6489EBCAAF&lt;/guid&gt;&#10;            &lt;repollguid&gt;1D5FCBE63E614DD38924535ECB8F4AD4&lt;/repollguid&gt;&#10;            &lt;sourceid&gt;FF54B3174B744500AD84F7D42EC9C944&lt;/sourceid&gt;&#10;            &lt;questiontext&gt;Could you introduce new members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7A52E7D18654E86B0DF4D549CB522DB&lt;/guid&gt;&#10;                    &lt;answertext&gt;Definitely&lt;/answertext&gt;&#10;                    &lt;valuetype&gt;0&lt;/valuetype&gt;&#10;                &lt;/answer&gt;&#10;                &lt;answer&gt;&#10;                    &lt;guid&gt;624E7DF0F0E047CCBE71A7A185AC2A99&lt;/guid&gt;&#10;                    &lt;answertext&gt;Probably&lt;/answertext&gt;&#10;                    &lt;valuetype&gt;0&lt;/valuetype&gt;&#10;                &lt;/answer&gt;&#10;                &lt;answer&gt;&#10;                    &lt;guid&gt;6F08AFD9C1DF46DCBFB3A92F416804D8&lt;/guid&gt;&#10;                    &lt;answertext&gt;Possibly&lt;/answertext&gt;&#10;                    &lt;valuetype&gt;0&lt;/valuetype&gt;&#10;                &lt;/answer&gt;&#10;                &lt;answer&gt;&#10;                    &lt;guid&gt;86AC9166953640B2BC4848BE4E5C4F2C&lt;/guid&gt;&#10;                    &lt;answertext&gt;No&lt;/answertext&gt;&#10;                    &lt;valuetype&gt;0&lt;/valuetype&gt;&#10;                &lt;/answer&gt;&#10;                &lt;answer&gt;&#10;                    &lt;guid&gt;37B558255DAD4E5DA87F214D04033D1E&lt;/guid&gt;&#10;                    &lt;answertext&gt;Don’t know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  <p:tag name="RESULTS" val="Could you introduce new members?[;crlf;]22[;]24[;]22[;]False[;]0[;][;crlf;]1.95454545454545[;]2[;]0.877873087083089[;]0.770661157024793[;crlf;]9[;]0[;]Definitely1[;]Definitely[;][;crlf;]5[;]0[;]Probably2[;]Probably[;][;crlf;]8[;]0[;]Possibly3[;]Possibly[;][;crlf;]0[;]0[;]No4[;]No[;][;crlf;]0[;]0[;]Don’t know5[;]Don’t know[;]"/>
  <p:tag name="HASRESULTS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5F67448A4BF74C4BAE4CBE22585D4203&lt;/guid&gt;&#10;        &lt;description /&gt;&#10;        &lt;date&gt;3/25/2015 7:32:24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AB9D04063654B88B7DC843CD05FBFC3&lt;/guid&gt;&#10;            &lt;repollguid&gt;1D5FCBE63E614DD38924535ECB8F4AD4&lt;/repollguid&gt;&#10;            &lt;sourceid&gt;FF54B3174B744500AD84F7D42EC9C944&lt;/sourceid&gt;&#10;            &lt;questiontext&gt;Could you help with social media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7A52E7D18654E86B0DF4D549CB522DB&lt;/guid&gt;&#10;                    &lt;answertext&gt;Definitely&lt;/answertext&gt;&#10;                    &lt;valuetype&gt;0&lt;/valuetype&gt;&#10;                &lt;/answer&gt;&#10;                &lt;answer&gt;&#10;                    &lt;guid&gt;624E7DF0F0E047CCBE71A7A185AC2A99&lt;/guid&gt;&#10;                    &lt;answertext&gt;Probably&lt;/answertext&gt;&#10;                    &lt;valuetype&gt;0&lt;/valuetype&gt;&#10;                &lt;/answer&gt;&#10;                &lt;answer&gt;&#10;                    &lt;guid&gt;6F08AFD9C1DF46DCBFB3A92F416804D8&lt;/guid&gt;&#10;                    &lt;answertext&gt;Possibly&lt;/answertext&gt;&#10;                    &lt;valuetype&gt;0&lt;/valuetype&gt;&#10;                &lt;/answer&gt;&#10;                &lt;answer&gt;&#10;                    &lt;guid&gt;86AC9166953640B2BC4848BE4E5C4F2C&lt;/guid&gt;&#10;                    &lt;answertext&gt;No&lt;/answertext&gt;&#10;                    &lt;valuetype&gt;0&lt;/valuetype&gt;&#10;                &lt;/answer&gt;&#10;                &lt;answer&gt;&#10;                    &lt;guid&gt;37B558255DAD4E5DA87F214D04033D1E&lt;/guid&gt;&#10;                    &lt;answertext&gt;Don’t know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  <p:tag name="RESULTS" val="Could you help with social media?[;crlf;]23[;]24[;]23[;]False[;]0[;][;crlf;]3.04347826086957[;]3[;]1.04166509136617[;]1.08506616257089[;crlf;]3[;]0[;]Definitely1[;]Definitely[;][;crlf;]2[;]0[;]Probably2[;]Probably[;][;crlf;]10[;]0[;]Possibly3[;]Possibly[;][;crlf;]7[;]0[;]No4[;]No[;][;crlf;]1[;]0[;]Don’t know5[;]Don’t know[;]"/>
  <p:tag name="HASRESULTS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5F67448A4BF74C4BAE4CBE22585D4203&lt;/guid&gt;&#10;        &lt;description /&gt;&#10;        &lt;date&gt;3/25/2015 7:32:24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F0453F6F2354157BC1EAFCB71D9C316&lt;/guid&gt;&#10;            &lt;repollguid&gt;1D5FCBE63E614DD38924535ECB8F4AD4&lt;/repollguid&gt;&#10;            &lt;sourceid&gt;FF54B3174B744500AD84F7D42EC9C944&lt;/sourceid&gt;&#10;            &lt;questiontext&gt;Could you write blogs, articles etc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7A52E7D18654E86B0DF4D549CB522DB&lt;/guid&gt;&#10;                    &lt;answertext&gt;Definitely&lt;/answertext&gt;&#10;                    &lt;valuetype&gt;0&lt;/valuetype&gt;&#10;                &lt;/answer&gt;&#10;                &lt;answer&gt;&#10;                    &lt;guid&gt;624E7DF0F0E047CCBE71A7A185AC2A99&lt;/guid&gt;&#10;                    &lt;answertext&gt;Probably&lt;/answertext&gt;&#10;                    &lt;valuetype&gt;0&lt;/valuetype&gt;&#10;                &lt;/answer&gt;&#10;                &lt;answer&gt;&#10;                    &lt;guid&gt;6F08AFD9C1DF46DCBFB3A92F416804D8&lt;/guid&gt;&#10;                    &lt;answertext&gt;Possibly&lt;/answertext&gt;&#10;                    &lt;valuetype&gt;0&lt;/valuetype&gt;&#10;                &lt;/answer&gt;&#10;                &lt;answer&gt;&#10;                    &lt;guid&gt;86AC9166953640B2BC4848BE4E5C4F2C&lt;/guid&gt;&#10;                    &lt;answertext&gt;No&lt;/answertext&gt;&#10;                    &lt;valuetype&gt;0&lt;/valuetype&gt;&#10;                &lt;/answer&gt;&#10;                &lt;answer&gt;&#10;                    &lt;guid&gt;37B558255DAD4E5DA87F214D04033D1E&lt;/guid&gt;&#10;                    &lt;answertext&gt;Don’t know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  <p:tag name="RESULTS" val="Could you write blogs, articles etc?[;crlf;]22[;]24[;]22[;]False[;]0[;][;crlf;]2.27272727272727[;]2[;]1.00823059149177[;]1.01652892561983[;crlf;]6[;]0[;]Definitely1[;]Definitely[;][;crlf;]6[;]0[;]Probably2[;]Probably[;][;crlf;]9[;]0[;]Possibly3[;]Possibly[;][;crlf;]0[;]0[;]No4[;]No[;][;crlf;]1[;]0[;]Don’t know5[;]Don’t know[;]"/>
  <p:tag name="HASRESULTS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5F67448A4BF74C4BAE4CBE22585D4203&lt;/guid&gt;&#10;        &lt;description /&gt;&#10;        &lt;date&gt;3/25/2015 7:32:24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B61661E1D4844499D85A7B5290AEF43&lt;/guid&gt;&#10;            &lt;repollguid&gt;1D5FCBE63E614DD38924535ECB8F4AD4&lt;/repollguid&gt;&#10;            &lt;sourceid&gt;FF54B3174B744500AD84F7D42EC9C944&lt;/sourceid&gt;&#10;            &lt;questiontext&gt;Would you like to host a meeting for the Forum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7A52E7D18654E86B0DF4D549CB522DB&lt;/guid&gt;&#10;                    &lt;answertext&gt;Definitely&lt;/answertext&gt;&#10;                    &lt;valuetype&gt;0&lt;/valuetype&gt;&#10;                &lt;/answer&gt;&#10;                &lt;answer&gt;&#10;                    &lt;guid&gt;624E7DF0F0E047CCBE71A7A185AC2A99&lt;/guid&gt;&#10;                    &lt;answertext&gt;Probably&lt;/answertext&gt;&#10;                    &lt;valuetype&gt;0&lt;/valuetype&gt;&#10;                &lt;/answer&gt;&#10;                &lt;answer&gt;&#10;                    &lt;guid&gt;6F08AFD9C1DF46DCBFB3A92F416804D8&lt;/guid&gt;&#10;                    &lt;answertext&gt;Possibly&lt;/answertext&gt;&#10;                    &lt;valuetype&gt;0&lt;/valuetype&gt;&#10;                &lt;/answer&gt;&#10;                &lt;answer&gt;&#10;                    &lt;guid&gt;86AC9166953640B2BC4848BE4E5C4F2C&lt;/guid&gt;&#10;                    &lt;answertext&gt;No&lt;/answertext&gt;&#10;                    &lt;valuetype&gt;0&lt;/valuetype&gt;&#10;                &lt;/answer&gt;&#10;                &lt;answer&gt;&#10;                    &lt;guid&gt;37B558255DAD4E5DA87F214D04033D1E&lt;/guid&gt;&#10;                    &lt;answertext&gt;Don’t know&lt;/answertext&gt;&#10;                    &lt;valuetype&gt;0&lt;/valuetype&gt;&#10;                &lt;/answer&gt;&#10;                &lt;answer&gt;&#10;                    &lt;guid&gt;6F44C88006FA417F819385A743AD1A89&lt;/guid&gt;&#10;                    &lt;answertext&gt;No but I know someone who might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  <p:tag name="RESULTS" val="Would you like to host a meeting for the Forum?[;crlf;]22[;]24[;]22[;]False[;]0[;][;crlf;]4.22727272727273[;]4[;]1.24066764217783[;]1.53925619834711[;crlf;]1[;]0[;]Definitely1[;]Definitely[;][;crlf;]0[;]0[;]Probably2[;]Probably[;][;crlf;]5[;]0[;]Possibly3[;]Possibly[;][;crlf;]7[;]0[;]No4[;]No[;][;crlf;]5[;]0[;]Don’t know5[;]Don’t know[;][;crlf;]4[;]0[;]No but I know someone who might6[;]No but I know someone who might[;]"/>
  <p:tag name="HASRESULTS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5F67448A4BF74C4BAE4CBE22585D4203&lt;/guid&gt;&#10;        &lt;description /&gt;&#10;        &lt;date&gt;3/25/2015 7:32:24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8B66A299A7F40B4BD33C823D98DB81E&lt;/guid&gt;&#10;            &lt;repollguid&gt;1D5FCBE63E614DD38924535ECB8F4AD4&lt;/repollguid&gt;&#10;            &lt;sourceid&gt;FF54B3174B744500AD84F7D42EC9C944&lt;/sourceid&gt;&#10;            &lt;questiontext&gt;Would you like to help steer the Forum and join the Steering Group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7A52E7D18654E86B0DF4D549CB522DB&lt;/guid&gt;&#10;                    &lt;answertext&gt;Definitely&lt;/answertext&gt;&#10;                    &lt;valuetype&gt;0&lt;/valuetype&gt;&#10;                &lt;/answer&gt;&#10;                &lt;answer&gt;&#10;                    &lt;guid&gt;624E7DF0F0E047CCBE71A7A185AC2A99&lt;/guid&gt;&#10;                    &lt;answertext&gt;Probably&lt;/answertext&gt;&#10;                    &lt;valuetype&gt;0&lt;/valuetype&gt;&#10;                &lt;/answer&gt;&#10;                &lt;answer&gt;&#10;                    &lt;guid&gt;6F08AFD9C1DF46DCBFB3A92F416804D8&lt;/guid&gt;&#10;                    &lt;answertext&gt;Possibly&lt;/answertext&gt;&#10;                    &lt;valuetype&gt;0&lt;/valuetype&gt;&#10;                &lt;/answer&gt;&#10;                &lt;answer&gt;&#10;                    &lt;guid&gt;86AC9166953640B2BC4848BE4E5C4F2C&lt;/guid&gt;&#10;                    &lt;answertext&gt;No&lt;/answertext&gt;&#10;                    &lt;valuetype&gt;0&lt;/valuetype&gt;&#10;                &lt;/answer&gt;&#10;                &lt;answer&gt;&#10;                    &lt;guid&gt;37B558255DAD4E5DA87F214D04033D1E&lt;/guid&gt;&#10;                    &lt;answertext&gt;Don’t know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  <p:tag name="RESULTS" val="Would you like to help steer the Forum and join the Steering Group?[;crlf;]19[;]24[;]19[;]False[;]0[;][;crlf;]2.47368421052632[;]3[;]1.27189957616785[;]1.61772853185596[;crlf;]6[;]0[;]Definitely1[;]Definitely[;][;crlf;]3[;]0[;]Probably2[;]Probably[;][;crlf;]7[;]0[;]Possibly3[;]Possibly[;][;crlf;]1[;]0[;]No4[;]No[;][;crlf;]2[;]0[;]Don’t know5[;]Don’t know[;]"/>
  <p:tag name="HASRESULTS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1610F7C3FE8F456498897C8C724F9E3A&lt;/guid&gt;&#10;        &lt;description /&gt;&#10;        &lt;date&gt;3/24/2015 8:59:3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9F39A5CF41048F9A6A52CEDEFE3B5BB&lt;/guid&gt;&#10;            &lt;repollguid&gt;AF17139AA52F42E0BB122E2B7FE681B4&lt;/repollguid&gt;&#10;            &lt;sourceid&gt;AB255700EFBF4126B89CF7CDE61FB52E&lt;/sourceid&gt;&#10;            &lt;questiontext&gt;Does the paper look normal to you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EA79D9827FBE4C4199145EE5B56BF72F&lt;/guid&gt;&#10;                    &lt;answertext&gt;True&lt;/answertext&gt;&#10;                    &lt;valuetype&gt;0&lt;/valuetype&gt;&#10;                &lt;/answer&gt;&#10;                &lt;answer&gt;&#10;                    &lt;guid&gt;EE9998037CFF4A27AE618775CE6BD43E&lt;/guid&gt;&#10;                    &lt;answertext&gt;False&lt;/answertext&gt;&#10;                    &lt;valuetype&gt;0&lt;/valuetype&gt;&#10;                &lt;/answer&gt;&#10;            &lt;/answers&gt;&#10;        &lt;/multichoice&gt;&#10;    &lt;/questions&gt;&#10;&lt;/questionlist&gt;"/>
  <p:tag name="RESULTS" val="Does the paper look normal to you?[;crlf;]4[;]24[;]4[;]False[;]0[;][;crlf;]1.75[;]2[;]0.433012701892219[;]0.1875[;crlf;]1[;]0[;]True1[;]True[;][;crlf;]3[;]0[;]False2[;]False[;]"/>
  <p:tag name="HASRESULTS" val="True"/>
  <p:tag name="LIVECHARTING" val="False"/>
  <p:tag name="AUTOOPENPOLL" val="True"/>
  <p:tag name="AUTOFORMATCHAR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A85E78D6AD7F4187B12E255670954CB3&lt;/guid&gt;&#10;        &lt;description /&gt;&#10;        &lt;date&gt;3/23/2015 7:08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78ADA5A81FD456F86EA6A16D77A4407&lt;/guid&gt;&#10;            &lt;repollguid&gt;12BD389F5EE44B0CA429D451215DB461&lt;/repollguid&gt;&#10;            &lt;sourceid&gt;636614DD569B4F839D0B092579943EA5&lt;/sourceid&gt;&#10;            &lt;questiontext&gt;How long have you known the CRSA Forum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86FD0CBB883E4FBEB2FBF706FF188A86&lt;/guid&gt;&#10;                    &lt;answertext&gt;This is my first time&lt;/answertext&gt;&#10;                    &lt;valuetype&gt;0&lt;/valuetype&gt;&#10;                &lt;/answer&gt;&#10;                &lt;answer&gt;&#10;                    &lt;guid&gt;32A40B8B149F4DC0B68577F4F1593B5B&lt;/guid&gt;&#10;                    &lt;answertext&gt;About 18 months&lt;/answertext&gt;&#10;                    &lt;valuetype&gt;0&lt;/valuetype&gt;&#10;                &lt;/answer&gt;&#10;                &lt;answer&gt;&#10;                    &lt;guid&gt;DF6682483B3647C281F26F4E917032DB&lt;/guid&gt;&#10;                    &lt;answertext&gt;2 to 10 years&lt;/answertext&gt;&#10;                    &lt;valuetype&gt;0&lt;/valuetype&gt;&#10;                &lt;/answer&gt;&#10;                &lt;answer&gt;&#10;                    &lt;guid&gt;AFF4A83EAE284236B89E09CB98F2B4E1&lt;/guid&gt;&#10;                    &lt;answertext&gt;Over 10 years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  <p:tag name="RESULTS" val="How long have you known the CRSA Forum?[;crlf;]23[;]23[;]23[;]False[;]0[;][;crlf;]2.65217391304348[;]3[;]1.16502269625863[;]1.35727788279773[;crlf;]7[;]0[;]This is my first time1[;]This is my first time[;][;crlf;]0[;]0[;]About 18 months2[;]About 18 months[;][;crlf;]10[;]0[;]2 to 10 years3[;]2 to 10 years[;][;crlf;]6[;]0[;]Over 10 years4[;]Over 10 years[;]"/>
  <p:tag name="HASRESULTS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474C0C25C7634DE1B19DFA7EA174BCDA&lt;/guid&gt;&#10;        &lt;description /&gt;&#10;        &lt;date&gt;3/23/2015 7:12:2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349DBABE44F4BC280F5131A55A4639E&lt;/guid&gt;&#10;            &lt;repollguid&gt;AF986D688F9D4DB39306A5802387B007&lt;/repollguid&gt;&#10;            &lt;sourceid&gt;1C66897CEB2F46719C458CE2D72C8B7C&lt;/sourceid&gt;&#10;            &lt;questiontext&gt;I find CRSA Forum useful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D798D9322BFA480BBFF25293DBE4AAB4&lt;/guid&gt;&#10;                    &lt;answertext&gt;Strongly Agree&lt;/answertext&gt;&#10;                    &lt;valuetype&gt;0&lt;/valuetype&gt;&#10;                &lt;/answer&gt;&#10;                &lt;answer&gt;&#10;                    &lt;guid&gt;E365EF5DDBEA48A9A7D9728D76BB76E0&lt;/guid&gt;&#10;                    &lt;answertext&gt;Agree&lt;/answertext&gt;&#10;                    &lt;valuetype&gt;0&lt;/valuetype&gt;&#10;                &lt;/answer&gt;&#10;                &lt;answer&gt;&#10;                    &lt;guid&gt;EC2238773AF942B8AFB1174C790917C6&lt;/guid&gt;&#10;                    &lt;answertext&gt;Somewhat Agree&lt;/answertext&gt;&#10;                    &lt;valuetype&gt;0&lt;/valuetype&gt;&#10;                &lt;/answer&gt;&#10;                &lt;answer&gt;&#10;                    &lt;guid&gt;A231E499C845413DB516BDF4EFAA80F4&lt;/guid&gt;&#10;                    &lt;answertext&gt;Neutral&lt;/answertext&gt;&#10;                    &lt;valuetype&gt;0&lt;/valuetype&gt;&#10;                &lt;/answer&gt;&#10;                &lt;answer&gt;&#10;                    &lt;guid&gt;92A556DC708F4550A1B7BD368D953986&lt;/guid&gt;&#10;                    &lt;answertext&gt;Somewhat Disagree&lt;/answertext&gt;&#10;                    &lt;valuetype&gt;0&lt;/valuetype&gt;&#10;                &lt;/answer&gt;&#10;                &lt;answer&gt;&#10;                    &lt;guid&gt;E627C0C963AC493C8B7386A2B60BDEDC&lt;/guid&gt;&#10;                    &lt;answertext&gt;Disagree&lt;/answertext&gt;&#10;                    &lt;valuetype&gt;0&lt;/valuetype&gt;&#10;                &lt;/answer&gt;&#10;                &lt;answer&gt;&#10;                    &lt;guid&gt;49AEED9D896D4BE990DA3D893C621A13&lt;/guid&gt;&#10;                    &lt;answertext&gt;Strongly Disagree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  <p:tag name="RESULTS" val="I find CRSA Forum useful[;crlf;]23[;]24[;]23[;]False[;]0[;][;crlf;]1.47826086956522[;]1[;]0.499527186655481[;]0.24952741020794[;crlf;]12[;]0[;]Strongly Agree1[;]Strongly Agree[;][;crlf;]11[;]0[;]Agree2[;]Agree[;][;crlf;]0[;]0[;]Somewhat Agree3[;]Somewhat Agree[;][;crlf;]0[;]0[;]Neutral4[;]Neutral[;][;crlf;]0[;]0[;]Somewhat Disagree5[;]Somewhat Disagree[;][;crlf;]0[;]0[;]Disagree6[;]Disagree[;][;crlf;]0[;]0[;]Strongly Disagree7[;]Strongly Disagree[;]"/>
  <p:tag name="HASRESULTS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77749B86C52423993095B0650DC49AE&lt;/guid&gt;&#10;        &lt;description /&gt;&#10;        &lt;date&gt;3/23/2015 7:15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priorityranking&gt;&#10;            &lt;guid&gt;1E3E85439BCA48719E29AA920EDD1B6F&lt;/guid&gt;&#10;            &lt;repollguid&gt;A0EDD86AF45A4D4CA3B00B14804794D8&lt;/repollguid&gt;&#10;            &lt;sourceid&gt;AC066E122E234DAE82079789CE17C972&lt;/sourceid&gt;&#10;            &lt;questiontext&gt;What do you find most useful about CRSA Forum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correctanswerindicator&gt;True&lt;/correctanswerindicator&gt;&#10;            &lt;responselimit&gt;3&lt;/responselimit&gt;&#10;            &lt;bulletstyle&gt;2&lt;/bulletstyle&gt;&#10;            &lt;answers&gt;&#10;                &lt;answer&gt;&#10;                    &lt;guid&gt;FC5FCB7FDAB4459DAEBDC2B8D18EBC5F&lt;/guid&gt;&#10;                    &lt;answertext&gt;The presentations&lt;/answertext&gt;&#10;                    &lt;valuetype&gt;0&lt;/valuetype&gt;&#10;                &lt;/answer&gt;&#10;                &lt;answer&gt;&#10;                    &lt;guid&gt;F509AAE719BC41BB8D29E9509AE834F0&lt;/guid&gt;&#10;                    &lt;answertext&gt;The discussions&lt;/answertext&gt;&#10;                    &lt;valuetype&gt;0&lt;/valuetype&gt;&#10;                &lt;/answer&gt;&#10;                &lt;answer&gt;&#10;                    &lt;guid&gt;7D2F1B25FCA94A7DB456DE6E5F25BE83&lt;/guid&gt;&#10;                    &lt;answertext&gt;Meeting people with similar interests&lt;/answertext&gt;&#10;                    &lt;valuetype&gt;0&lt;/valuetype&gt;&#10;                &lt;/answer&gt;&#10;                &lt;answer&gt;&#10;                    &lt;guid&gt;2112C7FB4F8D43B0AAE680E6EF956D37&lt;/guid&gt;&#10;                    &lt;answertext&gt;Contact with people after Forum meetings&lt;/answertext&gt;&#10;                    &lt;valuetype&gt;0&lt;/valuetype&gt;&#10;                &lt;/answer&gt;&#10;                &lt;answer&gt;&#10;                    &lt;guid&gt;33B2A54ED18B4C4CA62DC9F410D0E94F&lt;/guid&gt;&#10;                    &lt;answertext&gt;All of the above&lt;/answertext&gt;&#10;                    &lt;valuetype&gt;0&lt;/valuetype&gt;&#10;                &lt;/answer&gt;&#10;            &lt;/answers&gt;&#10;            &lt;responseweights&gt;&#10;                &lt;weight&gt;10&lt;/weight&gt;&#10;                &lt;weight&gt;9&lt;/weight&gt;&#10;                &lt;weight&gt;8&lt;/weight&gt;&#10;            &lt;/responseweights&gt;&#10;        &lt;/priorityranking&gt;&#10;    &lt;/questions&gt;&#10;&lt;/questionlist&gt;"/>
  <p:tag name="LIVECHARTING" val="False"/>
  <p:tag name="AUTOOPENPOLL" val="True"/>
  <p:tag name="AUTOFORMATCHART" val="True"/>
  <p:tag name="RESULTS" val="What do you find most useful about CRSA Forum?[;crlf;]23[;]24[;]230[;]False[;]0[;][;crlf;]4.21739130434783[;]5[;]1.24957459679999[;]1.56143667296786[;crlf;]0[;]0[;]The presentations1[;]The presentations[;][;crlf;]50[;]0[;]The discussions2[;]The discussions[;][;crlf;]10[;]0[;]Meeting people with similar interests3[;]Meeting people with similar interests[;][;crlf;]10[;]0[;]Contact with people after Forum meetings4[;]Contact with people after Forum meetings[;][;crlf;]160[;]0[;]All of the above5[;]All of the above[;]"/>
  <p:tag name="HASRESULTS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1491</TotalTime>
  <Words>432</Words>
  <Application>Microsoft Office PowerPoint</Application>
  <PresentationFormat>On-screen Show (4:3)</PresentationFormat>
  <Paragraphs>120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Origin</vt:lpstr>
      <vt:lpstr>Chart</vt:lpstr>
      <vt:lpstr>CRSA Forum</vt:lpstr>
      <vt:lpstr>Slide 2</vt:lpstr>
      <vt:lpstr>CRSA Forum Objectives 2002</vt:lpstr>
      <vt:lpstr>The Mission Statement in 2002</vt:lpstr>
      <vt:lpstr>The Vision in 2002 </vt:lpstr>
      <vt:lpstr>Who are you?</vt:lpstr>
      <vt:lpstr>How long have you known the CRSA Forum?</vt:lpstr>
      <vt:lpstr>I find CRSA Forum useful</vt:lpstr>
      <vt:lpstr>What do you find most useful about CRSA Forum?</vt:lpstr>
      <vt:lpstr>What should the Forum do?</vt:lpstr>
      <vt:lpstr>What do you want from the Forum?</vt:lpstr>
      <vt:lpstr>It is difficult to find hosts for meetings of 30 plus people for free.  Would you be willing to pay to attend CRSA Forum meetings?</vt:lpstr>
      <vt:lpstr>Would you like to do anything for the Forum?</vt:lpstr>
      <vt:lpstr>Would you like to lead a session for the Forum?</vt:lpstr>
      <vt:lpstr>Would you like to contribute to policy responses eg responses to consultations from regulators?</vt:lpstr>
      <vt:lpstr>Could you introduce new members?</vt:lpstr>
      <vt:lpstr>Could you help with social media?</vt:lpstr>
      <vt:lpstr>Could you write blogs, articles etc?</vt:lpstr>
      <vt:lpstr>Would you like to host a meeting for the Forum?</vt:lpstr>
      <vt:lpstr>Would you like to help steer the Forum and join the Steering Group?</vt:lpstr>
      <vt:lpstr>Does the paper look normal to you?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moxey</dc:creator>
  <cp:lastModifiedBy>Owner</cp:lastModifiedBy>
  <cp:revision>16</cp:revision>
  <dcterms:created xsi:type="dcterms:W3CDTF">2015-03-23T19:06:15Z</dcterms:created>
  <dcterms:modified xsi:type="dcterms:W3CDTF">2015-03-27T15:46:27Z</dcterms:modified>
</cp:coreProperties>
</file>