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4" r:id="rId2"/>
    <p:sldId id="276" r:id="rId3"/>
    <p:sldId id="277" r:id="rId4"/>
    <p:sldId id="278" r:id="rId5"/>
    <p:sldId id="279" r:id="rId6"/>
    <p:sldId id="280" r:id="rId7"/>
    <p:sldId id="269" r:id="rId8"/>
    <p:sldId id="261" r:id="rId9"/>
    <p:sldId id="282" r:id="rId10"/>
    <p:sldId id="281" r:id="rId11"/>
    <p:sldId id="285" r:id="rId12"/>
    <p:sldId id="286" r:id="rId13"/>
    <p:sldId id="271" r:id="rId14"/>
    <p:sldId id="2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1C03F-10C6-48B3-8F48-E8647D13829B}" type="datetimeFigureOut">
              <a:rPr lang="en-GB" smtClean="0"/>
              <a:pPr/>
              <a:t>22/12/2015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B4AA13-19DE-401C-8AA4-80A47F240771}" type="slidenum">
              <a:rPr lang="en-GB" smtClean="0"/>
              <a:pPr/>
              <a:t>‹#›</a:t>
            </a:fld>
            <a:endParaRPr lang="en-GB" dirty="0"/>
          </a:p>
        </p:txBody>
      </p:sp>
    </p:spTree>
    <p:extLst>
      <p:ext uri="{BB962C8B-B14F-4D97-AF65-F5344CB8AC3E}">
        <p14:creationId xmlns:p14="http://schemas.microsoft.com/office/powerpoint/2010/main" xmlns="" val="3308787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47030A-4E3F-488B-9F27-26C9EB75DD5A}" type="datetimeFigureOut">
              <a:rPr lang="en-GB" smtClean="0"/>
              <a:pPr/>
              <a:t>22/12/2015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E7B37-60EA-4583-955C-4D812ACFC4D0}" type="slidenum">
              <a:rPr lang="en-GB" smtClean="0"/>
              <a:pPr/>
              <a:t>‹#›</a:t>
            </a:fld>
            <a:endParaRPr lang="en-GB" dirty="0"/>
          </a:p>
        </p:txBody>
      </p:sp>
    </p:spTree>
    <p:extLst>
      <p:ext uri="{BB962C8B-B14F-4D97-AF65-F5344CB8AC3E}">
        <p14:creationId xmlns:p14="http://schemas.microsoft.com/office/powerpoint/2010/main" xmlns="" val="37400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EECD6810-4894-4695-9EAE-A59230C8D8FD}" type="slidenum">
              <a:rPr lang="en-GB" smtClean="0"/>
              <a:pPr/>
              <a:t>7</a:t>
            </a:fld>
            <a:endParaRPr lang="en-GB" dirty="0"/>
          </a:p>
        </p:txBody>
      </p:sp>
    </p:spTree>
    <p:extLst>
      <p:ext uri="{BB962C8B-B14F-4D97-AF65-F5344CB8AC3E}">
        <p14:creationId xmlns:p14="http://schemas.microsoft.com/office/powerpoint/2010/main" xmlns="" val="3720799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4FDB1F-BC21-4D4F-A1EB-3834CE3DA6F2}" type="slidenum">
              <a:rPr lang="en-US" smtClean="0"/>
              <a:pPr/>
              <a:t>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1430FFB-C622-464E-8648-43CFDCB3AA14}" type="slidenum">
              <a:rPr lang="en-US" smtClean="0"/>
              <a:pPr/>
              <a:t>13</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dirty="0"/>
              <a:t>© J. Ridley: 2007</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B6CB758-5687-4E46-B78D-468F1DF352F1}" type="slidenum">
              <a:rPr lang="en-US"/>
              <a:pPr>
                <a:defRPr/>
              </a:pPr>
              <a:t>‹#›</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B539E-3D0A-4CF9-AADA-3B5177935999}" type="datetimeFigureOut">
              <a:rPr lang="en-GB" smtClean="0"/>
              <a:pPr/>
              <a:t>22/12/2015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D9D852-5F55-4E4A-8F34-B1A30E46F380}" type="slidenum">
              <a:rPr lang="en-GB" smtClean="0"/>
              <a:pPr/>
              <a:t>‹#›</a:t>
            </a:fld>
            <a:endParaRPr lang="en-GB"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B539E-3D0A-4CF9-AADA-3B5177935999}" type="datetimeFigureOut">
              <a:rPr lang="en-GB" smtClean="0"/>
              <a:pPr/>
              <a:t>22/12/2015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9D852-5F55-4E4A-8F34-B1A30E46F38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1" descr="http://28.media.tumblr.com/tumblr_lkck1ikwsH1qj7pz0o1_500.jpg"/>
          <p:cNvPicPr/>
          <p:nvPr/>
        </p:nvPicPr>
        <p:blipFill>
          <a:blip r:embed="rId2" cstate="print"/>
          <a:srcRect/>
          <a:stretch>
            <a:fillRect/>
          </a:stretch>
        </p:blipFill>
        <p:spPr bwMode="auto">
          <a:xfrm>
            <a:off x="683568" y="692696"/>
            <a:ext cx="7812360" cy="5517232"/>
          </a:xfrm>
          <a:prstGeom prst="rect">
            <a:avLst/>
          </a:prstGeom>
          <a:noFill/>
          <a:ln w="9525">
            <a:noFill/>
            <a:miter lim="800000"/>
            <a:headEnd/>
            <a:tailEnd/>
          </a:ln>
        </p:spPr>
      </p:pic>
      <p:sp>
        <p:nvSpPr>
          <p:cNvPr id="4" name="TextBox 3"/>
          <p:cNvSpPr txBox="1"/>
          <p:nvPr/>
        </p:nvSpPr>
        <p:spPr>
          <a:xfrm>
            <a:off x="2566999" y="188640"/>
            <a:ext cx="4309257" cy="369332"/>
          </a:xfrm>
          <a:prstGeom prst="rect">
            <a:avLst/>
          </a:prstGeom>
          <a:noFill/>
        </p:spPr>
        <p:txBody>
          <a:bodyPr wrap="none" rtlCol="0">
            <a:spAutoFit/>
          </a:bodyPr>
          <a:lstStyle/>
          <a:p>
            <a:r>
              <a:rPr lang="en-GB" b="1" dirty="0" smtClean="0">
                <a:latin typeface="Times New Roman" pitchFamily="18" charset="0"/>
                <a:cs typeface="Times New Roman" pitchFamily="18" charset="0"/>
              </a:rPr>
              <a:t>CRSA MEETING 16</a:t>
            </a:r>
            <a:r>
              <a:rPr lang="en-GB" b="1" baseline="30000" dirty="0" smtClean="0">
                <a:latin typeface="Times New Roman" pitchFamily="18" charset="0"/>
                <a:cs typeface="Times New Roman" pitchFamily="18" charset="0"/>
              </a:rPr>
              <a:t>th</a:t>
            </a:r>
            <a:r>
              <a:rPr lang="en-GB" b="1" dirty="0" smtClean="0">
                <a:latin typeface="Times New Roman" pitchFamily="18" charset="0"/>
                <a:cs typeface="Times New Roman" pitchFamily="18" charset="0"/>
              </a:rPr>
              <a:t> DECEMBER 2015</a:t>
            </a:r>
            <a:endParaRPr lang="en-GB" b="1" dirty="0">
              <a:latin typeface="Times New Roman" pitchFamily="18" charset="0"/>
              <a:cs typeface="Times New Roman" pitchFamily="18" charset="0"/>
            </a:endParaRPr>
          </a:p>
        </p:txBody>
      </p:sp>
      <p:sp>
        <p:nvSpPr>
          <p:cNvPr id="5" name="TextBox 4"/>
          <p:cNvSpPr txBox="1"/>
          <p:nvPr/>
        </p:nvSpPr>
        <p:spPr>
          <a:xfrm>
            <a:off x="3814692" y="6269250"/>
            <a:ext cx="1723742" cy="400110"/>
          </a:xfrm>
          <a:prstGeom prst="rect">
            <a:avLst/>
          </a:prstGeom>
          <a:noFill/>
        </p:spPr>
        <p:txBody>
          <a:bodyPr wrap="none" rtlCol="0">
            <a:spAutoFit/>
          </a:bodyPr>
          <a:lstStyle/>
          <a:p>
            <a:r>
              <a:rPr lang="en-GB" sz="2000" b="1" dirty="0" smtClean="0">
                <a:latin typeface="Times New Roman" pitchFamily="18" charset="0"/>
                <a:cs typeface="Times New Roman" pitchFamily="18" charset="0"/>
              </a:rPr>
              <a:t>Jeffrey Ridley</a:t>
            </a:r>
            <a:endParaRPr lang="en-GB" sz="2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0992" y="274638"/>
            <a:ext cx="8229600" cy="1143000"/>
          </a:xfrm>
        </p:spPr>
        <p:txBody>
          <a:bodyPr>
            <a:normAutofit fontScale="90000"/>
          </a:bodyPr>
          <a:lstStyle/>
          <a:p>
            <a:r>
              <a:rPr lang="en-GB" sz="3600" b="1" i="1" dirty="0" smtClean="0">
                <a:solidFill>
                  <a:schemeClr val="bg1"/>
                </a:solidFill>
                <a:latin typeface="Times New Roman" pitchFamily="18" charset="0"/>
                <a:cs typeface="Times New Roman" pitchFamily="18" charset="0"/>
              </a:rPr>
              <a:t>Creative Thinking and </a:t>
            </a:r>
            <a:r>
              <a:rPr lang="en-GB" sz="3600" b="1" dirty="0" smtClean="0">
                <a:solidFill>
                  <a:srgbClr val="FFFF00"/>
                </a:solidFill>
                <a:latin typeface="Times New Roman" pitchFamily="18" charset="0"/>
                <a:cs typeface="Times New Roman" pitchFamily="18" charset="0"/>
              </a:rPr>
              <a:t> </a:t>
            </a:r>
            <a:br>
              <a:rPr lang="en-GB" sz="3600" b="1" dirty="0" smtClean="0">
                <a:solidFill>
                  <a:srgbClr val="FFFF00"/>
                </a:solidFill>
                <a:latin typeface="Times New Roman" pitchFamily="18" charset="0"/>
                <a:cs typeface="Times New Roman" pitchFamily="18" charset="0"/>
              </a:rPr>
            </a:br>
            <a:r>
              <a:rPr lang="en-GB" sz="3600" b="1" dirty="0" smtClean="0">
                <a:solidFill>
                  <a:srgbClr val="FFFF00"/>
                </a:solidFill>
                <a:latin typeface="Times New Roman" pitchFamily="18" charset="0"/>
                <a:cs typeface="Times New Roman" pitchFamily="18" charset="0"/>
              </a:rPr>
              <a:t/>
            </a:r>
            <a:br>
              <a:rPr lang="en-GB" sz="3600" b="1" dirty="0" smtClean="0">
                <a:solidFill>
                  <a:srgbClr val="FFFF00"/>
                </a:solidFill>
                <a:latin typeface="Times New Roman" pitchFamily="18" charset="0"/>
                <a:cs typeface="Times New Roman" pitchFamily="18" charset="0"/>
              </a:rPr>
            </a:br>
            <a:r>
              <a:rPr lang="en-GB" sz="3600" b="1" i="1" dirty="0" smtClean="0">
                <a:solidFill>
                  <a:schemeClr val="bg1"/>
                </a:solidFill>
                <a:latin typeface="Times New Roman" pitchFamily="18" charset="0"/>
                <a:cs typeface="Times New Roman" pitchFamily="18" charset="0"/>
              </a:rPr>
              <a:t>in Auditing </a:t>
            </a:r>
            <a:r>
              <a:rPr lang="en-GB" sz="3600" b="1" dirty="0" smtClean="0">
                <a:solidFill>
                  <a:schemeClr val="bg1"/>
                </a:solidFill>
                <a:latin typeface="Times New Roman" pitchFamily="18" charset="0"/>
                <a:cs typeface="Times New Roman" pitchFamily="18" charset="0"/>
              </a:rPr>
              <a:t>(2016)</a:t>
            </a:r>
            <a:endParaRPr lang="en-GB" sz="3600" b="1" i="1" dirty="0">
              <a:solidFill>
                <a:schemeClr val="bg1"/>
              </a:solidFill>
              <a:latin typeface="Times New Roman" pitchFamily="18" charset="0"/>
              <a:cs typeface="Times New Roman" pitchFamily="18" charset="0"/>
            </a:endParaRPr>
          </a:p>
        </p:txBody>
      </p:sp>
      <p:sp>
        <p:nvSpPr>
          <p:cNvPr id="5" name="TextBox 4"/>
          <p:cNvSpPr txBox="1"/>
          <p:nvPr/>
        </p:nvSpPr>
        <p:spPr>
          <a:xfrm>
            <a:off x="4902123" y="620688"/>
            <a:ext cx="1830117" cy="400110"/>
          </a:xfrm>
          <a:prstGeom prst="rect">
            <a:avLst/>
          </a:prstGeom>
          <a:solidFill>
            <a:srgbClr val="FFFF00"/>
          </a:solidFill>
        </p:spPr>
        <p:txBody>
          <a:bodyPr wrap="none" rtlCol="0">
            <a:spAutoFit/>
          </a:bodyPr>
          <a:lstStyle/>
          <a:p>
            <a:pPr algn="ctr"/>
            <a:r>
              <a:rPr lang="en-GB" sz="2000" b="1" dirty="0" smtClean="0">
                <a:latin typeface="Times New Roman" pitchFamily="18" charset="0"/>
                <a:cs typeface="Times New Roman" pitchFamily="18" charset="0"/>
              </a:rPr>
              <a:t>	INNOVATION</a:t>
            </a:r>
            <a:endParaRPr lang="en-GB" sz="2000" b="1" dirty="0">
              <a:latin typeface="Times New Roman" pitchFamily="18" charset="0"/>
              <a:cs typeface="Times New Roman" pitchFamily="18" charset="0"/>
            </a:endParaRPr>
          </a:p>
        </p:txBody>
      </p:sp>
      <p:pic>
        <p:nvPicPr>
          <p:cNvPr id="6" name="Picture 2" descr="http://thefinancialbrand.com/wp-content/uploads/2009/01/cu-core-value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492896"/>
            <a:ext cx="4587565" cy="316835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010583" y="1916832"/>
            <a:ext cx="2187778" cy="4047262"/>
          </a:xfrm>
          <a:prstGeom prst="rect">
            <a:avLst/>
          </a:prstGeom>
          <a:solidFill>
            <a:srgbClr val="FFFF00"/>
          </a:solidFill>
        </p:spPr>
        <p:txBody>
          <a:bodyPr wrap="none" rtlCol="0">
            <a:spAutoFit/>
          </a:bodyPr>
          <a:lstStyle/>
          <a:p>
            <a:pPr algn="ctr"/>
            <a:r>
              <a:rPr lang="en-GB" b="1" dirty="0" smtClean="0">
                <a:latin typeface="Times New Roman" pitchFamily="18" charset="0"/>
                <a:cs typeface="Times New Roman" pitchFamily="18" charset="0"/>
              </a:rPr>
              <a:t>A</a:t>
            </a:r>
            <a:r>
              <a:rPr lang="en-GB" sz="2000" b="1" dirty="0" smtClean="0">
                <a:latin typeface="Times New Roman" pitchFamily="18" charset="0"/>
                <a:cs typeface="Times New Roman" pitchFamily="18" charset="0"/>
              </a:rPr>
              <a:t>uditors </a:t>
            </a:r>
          </a:p>
          <a:p>
            <a:pPr algn="ctr"/>
            <a:r>
              <a:rPr lang="en-GB" sz="2000" b="1" dirty="0" smtClean="0">
                <a:latin typeface="Times New Roman" pitchFamily="18" charset="0"/>
                <a:cs typeface="Times New Roman" pitchFamily="18" charset="0"/>
              </a:rPr>
              <a:t>are:</a:t>
            </a:r>
          </a:p>
          <a:p>
            <a:pPr algn="ctr"/>
            <a:endParaRPr lang="en-GB" sz="900" b="1" dirty="0" smtClean="0">
              <a:latin typeface="Times New Roman" pitchFamily="18" charset="0"/>
              <a:cs typeface="Times New Roman" pitchFamily="18" charset="0"/>
            </a:endParaRPr>
          </a:p>
          <a:p>
            <a:pPr algn="ctr"/>
            <a:r>
              <a:rPr lang="en-GB" sz="1600" b="1" dirty="0" smtClean="0">
                <a:latin typeface="Times New Roman" pitchFamily="18" charset="0"/>
                <a:cs typeface="Times New Roman" pitchFamily="18" charset="0"/>
              </a:rPr>
              <a:t>Leaders (Responsible)</a:t>
            </a:r>
          </a:p>
          <a:p>
            <a:pPr algn="ctr"/>
            <a:r>
              <a:rPr lang="en-GB" sz="1600" b="1" dirty="0" smtClean="0">
                <a:latin typeface="Times New Roman" pitchFamily="18" charset="0"/>
                <a:cs typeface="Times New Roman" pitchFamily="18" charset="0"/>
              </a:rPr>
              <a:t>Protectors</a:t>
            </a:r>
          </a:p>
          <a:p>
            <a:pPr algn="ctr"/>
            <a:r>
              <a:rPr lang="en-GB" sz="1600" b="1" dirty="0" smtClean="0">
                <a:latin typeface="Times New Roman" pitchFamily="18" charset="0"/>
                <a:cs typeface="Times New Roman" pitchFamily="18" charset="0"/>
              </a:rPr>
              <a:t>Ambassadors</a:t>
            </a:r>
          </a:p>
          <a:p>
            <a:pPr algn="ctr"/>
            <a:r>
              <a:rPr lang="en-GB" sz="1600" b="1" dirty="0" smtClean="0">
                <a:latin typeface="Times New Roman" pitchFamily="18" charset="0"/>
                <a:cs typeface="Times New Roman" pitchFamily="18" charset="0"/>
              </a:rPr>
              <a:t>Time Travellers</a:t>
            </a:r>
          </a:p>
          <a:p>
            <a:pPr algn="ctr"/>
            <a:r>
              <a:rPr lang="en-GB" sz="1600" b="1" dirty="0" smtClean="0">
                <a:latin typeface="Times New Roman" pitchFamily="18" charset="0"/>
                <a:cs typeface="Times New Roman" pitchFamily="18" charset="0"/>
              </a:rPr>
              <a:t>Futurists</a:t>
            </a:r>
          </a:p>
          <a:p>
            <a:pPr algn="ctr"/>
            <a:r>
              <a:rPr lang="en-GB" sz="1600" b="1" dirty="0" smtClean="0">
                <a:latin typeface="Times New Roman" pitchFamily="18" charset="0"/>
                <a:cs typeface="Times New Roman" pitchFamily="18" charset="0"/>
              </a:rPr>
              <a:t>Scientists</a:t>
            </a:r>
          </a:p>
          <a:p>
            <a:pPr algn="ctr"/>
            <a:r>
              <a:rPr lang="en-GB" sz="1600" b="1" dirty="0" smtClean="0">
                <a:latin typeface="Times New Roman" pitchFamily="18" charset="0"/>
                <a:cs typeface="Times New Roman" pitchFamily="18" charset="0"/>
              </a:rPr>
              <a:t>Doctors</a:t>
            </a:r>
          </a:p>
          <a:p>
            <a:pPr algn="ctr"/>
            <a:r>
              <a:rPr lang="en-GB" sz="1600" b="1" dirty="0" smtClean="0">
                <a:latin typeface="Times New Roman" pitchFamily="18" charset="0"/>
                <a:cs typeface="Times New Roman" pitchFamily="18" charset="0"/>
              </a:rPr>
              <a:t>Lawyers</a:t>
            </a:r>
          </a:p>
          <a:p>
            <a:pPr algn="ctr"/>
            <a:r>
              <a:rPr lang="en-GB" sz="1600" b="1" dirty="0" smtClean="0">
                <a:latin typeface="Times New Roman" pitchFamily="18" charset="0"/>
                <a:cs typeface="Times New Roman" pitchFamily="18" charset="0"/>
              </a:rPr>
              <a:t>Facilitators</a:t>
            </a:r>
          </a:p>
          <a:p>
            <a:pPr algn="ctr"/>
            <a:r>
              <a:rPr lang="en-GB" sz="1600" b="1" dirty="0" smtClean="0">
                <a:latin typeface="Times New Roman" pitchFamily="18" charset="0"/>
                <a:cs typeface="Times New Roman" pitchFamily="18" charset="0"/>
              </a:rPr>
              <a:t>Explorers</a:t>
            </a:r>
          </a:p>
          <a:p>
            <a:pPr algn="ctr"/>
            <a:r>
              <a:rPr lang="en-GB" sz="1600" b="1" dirty="0" smtClean="0">
                <a:latin typeface="Times New Roman" pitchFamily="18" charset="0"/>
                <a:cs typeface="Times New Roman" pitchFamily="18" charset="0"/>
              </a:rPr>
              <a:t>Standard Bearers</a:t>
            </a:r>
          </a:p>
          <a:p>
            <a:pPr algn="ctr"/>
            <a:r>
              <a:rPr lang="en-GB" sz="1600" b="1" dirty="0" smtClean="0">
                <a:latin typeface="Times New Roman" pitchFamily="18" charset="0"/>
                <a:cs typeface="Times New Roman" pitchFamily="18" charset="0"/>
              </a:rPr>
              <a:t>Benchmarkers</a:t>
            </a:r>
          </a:p>
          <a:p>
            <a:endParaRPr lang="en-GB" sz="1600" dirty="0" smtClean="0"/>
          </a:p>
        </p:txBody>
      </p:sp>
      <p:cxnSp>
        <p:nvCxnSpPr>
          <p:cNvPr id="18" name="Straight Arrow Connector 17"/>
          <p:cNvCxnSpPr/>
          <p:nvPr/>
        </p:nvCxnSpPr>
        <p:spPr>
          <a:xfrm>
            <a:off x="4211960" y="3573016"/>
            <a:ext cx="19442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051720" y="188640"/>
            <a:ext cx="1124950" cy="1584176"/>
          </a:xfrm>
          <a:prstGeom prst="rect">
            <a:avLst/>
          </a:prstGeom>
          <a:noFill/>
          <a:ln w="9525">
            <a:noFill/>
            <a:miter lim="800000"/>
            <a:headEnd/>
            <a:tailEnd/>
          </a:ln>
        </p:spPr>
      </p:pic>
      <p:sp>
        <p:nvSpPr>
          <p:cNvPr id="9" name="TextBox 8"/>
          <p:cNvSpPr txBox="1"/>
          <p:nvPr/>
        </p:nvSpPr>
        <p:spPr>
          <a:xfrm>
            <a:off x="2051720" y="1526595"/>
            <a:ext cx="441146" cy="246221"/>
          </a:xfrm>
          <a:prstGeom prst="rect">
            <a:avLst/>
          </a:prstGeom>
          <a:noFill/>
        </p:spPr>
        <p:txBody>
          <a:bodyPr wrap="none" rtlCol="0">
            <a:spAutoFit/>
          </a:bodyPr>
          <a:lstStyle/>
          <a:p>
            <a:r>
              <a:rPr lang="en-GB" sz="1000" b="1" dirty="0" smtClean="0">
                <a:solidFill>
                  <a:schemeClr val="bg1"/>
                </a:solidFill>
                <a:latin typeface="Times New Roman" pitchFamily="18" charset="0"/>
                <a:cs typeface="Times New Roman" pitchFamily="18" charset="0"/>
              </a:rPr>
              <a:t>2008</a:t>
            </a:r>
            <a:endParaRPr lang="en-GB" sz="1200" b="1" dirty="0">
              <a:solidFill>
                <a:schemeClr val="bg1"/>
              </a:solidFill>
              <a:latin typeface="Times New Roman" pitchFamily="18" charset="0"/>
              <a:cs typeface="Times New Roman" pitchFamily="18" charset="0"/>
            </a:endParaRPr>
          </a:p>
        </p:txBody>
      </p:sp>
      <p:pic>
        <p:nvPicPr>
          <p:cNvPr id="10" name="Picture 9" descr="http://ecx.images-amazon.com/images/I/410E66E6Y1L._SX314_BO1,204,203,200_.jpg"/>
          <p:cNvPicPr/>
          <p:nvPr/>
        </p:nvPicPr>
        <p:blipFill>
          <a:blip r:embed="rId4" cstate="print"/>
          <a:srcRect/>
          <a:stretch>
            <a:fillRect/>
          </a:stretch>
        </p:blipFill>
        <p:spPr bwMode="auto">
          <a:xfrm>
            <a:off x="755577" y="188640"/>
            <a:ext cx="1080119" cy="1584176"/>
          </a:xfrm>
          <a:prstGeom prst="rect">
            <a:avLst/>
          </a:prstGeom>
          <a:noFill/>
          <a:ln w="9525">
            <a:noFill/>
            <a:miter lim="800000"/>
            <a:headEnd/>
            <a:tailEnd/>
          </a:ln>
        </p:spPr>
      </p:pic>
      <p:sp>
        <p:nvSpPr>
          <p:cNvPr id="11" name="TextBox 10"/>
          <p:cNvSpPr txBox="1"/>
          <p:nvPr/>
        </p:nvSpPr>
        <p:spPr>
          <a:xfrm>
            <a:off x="539552" y="1181944"/>
            <a:ext cx="415498" cy="230832"/>
          </a:xfrm>
          <a:prstGeom prst="rect">
            <a:avLst/>
          </a:prstGeom>
          <a:noFill/>
        </p:spPr>
        <p:txBody>
          <a:bodyPr wrap="none" rtlCol="0">
            <a:spAutoFit/>
          </a:bodyPr>
          <a:lstStyle/>
          <a:p>
            <a:r>
              <a:rPr lang="en-GB" sz="900" b="1" dirty="0" smtClean="0">
                <a:solidFill>
                  <a:schemeClr val="bg1"/>
                </a:solidFill>
                <a:latin typeface="Times New Roman" pitchFamily="18" charset="0"/>
                <a:cs typeface="Times New Roman" pitchFamily="18" charset="0"/>
              </a:rPr>
              <a:t>1998</a:t>
            </a:r>
            <a:endParaRPr lang="en-GB" sz="1200" b="1" dirty="0">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a:solidFill>
            <a:srgbClr val="00B050"/>
          </a:solidFill>
        </p:spPr>
        <p:txBody>
          <a:bodyPr/>
          <a:lstStyle/>
          <a:p>
            <a:r>
              <a:rPr lang="en-GB" sz="3600" b="1" dirty="0" smtClean="0">
                <a:solidFill>
                  <a:schemeClr val="bg1"/>
                </a:solidFill>
                <a:latin typeface="Times New Roman" pitchFamily="18" charset="0"/>
                <a:cs typeface="Times New Roman" pitchFamily="18" charset="0"/>
              </a:rPr>
              <a:t>Ridley/D’Silva Research 2007</a:t>
            </a:r>
            <a:endParaRPr lang="en-GB" sz="3600"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331640" y="1700808"/>
            <a:ext cx="6400800" cy="4632920"/>
          </a:xfrm>
          <a:ln>
            <a:solidFill>
              <a:schemeClr val="bg1"/>
            </a:solidFill>
          </a:ln>
        </p:spPr>
        <p:txBody>
          <a:bodyPr>
            <a:normAutofit/>
          </a:bodyPr>
          <a:lstStyle/>
          <a:p>
            <a:pPr algn="just"/>
            <a:r>
              <a:rPr lang="en-GB" sz="2800" b="1" i="1" dirty="0" smtClean="0">
                <a:solidFill>
                  <a:schemeClr val="tx2">
                    <a:lumMod val="75000"/>
                  </a:schemeClr>
                </a:solidFill>
                <a:latin typeface="Times New Roman" pitchFamily="18" charset="0"/>
                <a:cs typeface="Times New Roman" pitchFamily="18" charset="0"/>
              </a:rPr>
              <a:t>“The pattern that tends to emerge from the research in relation to current U.K. Internal Audit innovation is one that suggests higher attention in terms of innovation is being paid to quality and efficiency with </a:t>
            </a:r>
            <a:r>
              <a:rPr lang="en-GB" sz="2800" b="1" dirty="0" smtClean="0">
                <a:solidFill>
                  <a:schemeClr val="bg1"/>
                </a:solidFill>
                <a:latin typeface="Times New Roman" pitchFamily="18" charset="0"/>
                <a:cs typeface="Times New Roman" pitchFamily="18" charset="0"/>
              </a:rPr>
              <a:t>LESS ATTENTION BEING DEVOTED TO THE EXPANSION OF SERVICES …</a:t>
            </a:r>
            <a:r>
              <a:rPr lang="en-GB" sz="2800" b="1" i="1" dirty="0" smtClean="0">
                <a:solidFill>
                  <a:schemeClr val="tx2">
                    <a:lumMod val="75000"/>
                  </a:schemeClr>
                </a:solidFill>
                <a:latin typeface="Times New Roman" pitchFamily="18" charset="0"/>
                <a:cs typeface="Times New Roman" pitchFamily="18" charset="0"/>
              </a:rPr>
              <a:t>. (Innovative Practices in Today’s Internal Auditing, </a:t>
            </a:r>
            <a:r>
              <a:rPr lang="en-GB" sz="2800" b="1" dirty="0" smtClean="0">
                <a:solidFill>
                  <a:schemeClr val="tx2">
                    <a:lumMod val="75000"/>
                  </a:schemeClr>
                </a:solidFill>
                <a:latin typeface="Times New Roman" pitchFamily="18" charset="0"/>
                <a:cs typeface="Times New Roman" pitchFamily="18" charset="0"/>
              </a:rPr>
              <a:t>Pisa, Italy)</a:t>
            </a:r>
          </a:p>
          <a:p>
            <a:endParaRPr lang="en-GB" sz="28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p:spPr>
        <p:txBody>
          <a:bodyPr/>
          <a:lstStyle/>
          <a:p>
            <a:r>
              <a:rPr lang="en-GB" sz="3600" b="1" dirty="0" smtClean="0">
                <a:solidFill>
                  <a:schemeClr val="bg1"/>
                </a:solidFill>
                <a:latin typeface="Times New Roman" pitchFamily="18" charset="0"/>
                <a:cs typeface="Times New Roman" pitchFamily="18" charset="0"/>
              </a:rPr>
              <a:t>Ridley/D’Silva Research 2012</a:t>
            </a:r>
            <a:endParaRPr lang="en-GB" b="1"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676400"/>
            <a:ext cx="7016824" cy="4632920"/>
          </a:xfrm>
          <a:ln>
            <a:solidFill>
              <a:schemeClr val="bg1"/>
            </a:solidFill>
          </a:ln>
        </p:spPr>
        <p:txBody>
          <a:bodyPr>
            <a:normAutofit/>
          </a:bodyPr>
          <a:lstStyle/>
          <a:p>
            <a:pPr algn="just"/>
            <a:r>
              <a:rPr lang="en-GB" sz="2600" b="1" i="1" dirty="0" smtClean="0">
                <a:solidFill>
                  <a:schemeClr val="tx1"/>
                </a:solidFill>
                <a:latin typeface="Times New Roman" pitchFamily="18" charset="0"/>
                <a:cs typeface="Times New Roman" pitchFamily="18" charset="0"/>
              </a:rPr>
              <a:t>Developing </a:t>
            </a:r>
            <a:r>
              <a:rPr lang="en-GB" sz="2600" b="1" dirty="0" smtClean="0">
                <a:solidFill>
                  <a:schemeClr val="bg1"/>
                </a:solidFill>
                <a:latin typeface="Times New Roman" pitchFamily="18" charset="0"/>
                <a:cs typeface="Times New Roman" pitchFamily="18" charset="0"/>
              </a:rPr>
              <a:t>COLLABORATIVE ‘OPEN INNOVATION’ </a:t>
            </a:r>
            <a:r>
              <a:rPr lang="en-GB" sz="2600" b="1" i="1" dirty="0" smtClean="0">
                <a:solidFill>
                  <a:schemeClr val="bg1"/>
                </a:solidFill>
                <a:latin typeface="Times New Roman" pitchFamily="18" charset="0"/>
                <a:cs typeface="Times New Roman" pitchFamily="18" charset="0"/>
              </a:rPr>
              <a:t>TEAMS </a:t>
            </a:r>
            <a:r>
              <a:rPr lang="en-GB" sz="2600" b="1" i="1" dirty="0" smtClean="0">
                <a:solidFill>
                  <a:schemeClr val="tx1"/>
                </a:solidFill>
                <a:latin typeface="Times New Roman" pitchFamily="18" charset="0"/>
                <a:cs typeface="Times New Roman" pitchFamily="18" charset="0"/>
              </a:rPr>
              <a:t>may be the way forward for all internal audit departments to be creative in their roles and continuous improvement in their practices. </a:t>
            </a:r>
            <a:r>
              <a:rPr lang="en-GB" sz="2600" b="1" dirty="0" smtClean="0">
                <a:solidFill>
                  <a:schemeClr val="bg1"/>
                </a:solidFill>
                <a:latin typeface="Times New Roman" pitchFamily="18" charset="0"/>
                <a:cs typeface="Times New Roman" pitchFamily="18" charset="0"/>
              </a:rPr>
              <a:t>CROSS FUNCTIONAL COMMUNITIES </a:t>
            </a:r>
            <a:r>
              <a:rPr lang="en-GB" sz="2600" b="1" i="1" dirty="0" smtClean="0">
                <a:solidFill>
                  <a:schemeClr val="bg1"/>
                </a:solidFill>
                <a:latin typeface="Times New Roman" pitchFamily="18" charset="0"/>
                <a:cs typeface="Times New Roman" pitchFamily="18" charset="0"/>
              </a:rPr>
              <a:t>OF PRACTICE </a:t>
            </a:r>
            <a:r>
              <a:rPr lang="en-GB" sz="2600" b="1" i="1" dirty="0" smtClean="0">
                <a:solidFill>
                  <a:schemeClr val="tx1"/>
                </a:solidFill>
                <a:latin typeface="Times New Roman" pitchFamily="18" charset="0"/>
                <a:cs typeface="Times New Roman" pitchFamily="18" charset="0"/>
              </a:rPr>
              <a:t>probably exist or can be developed in every organization: and, externally….  </a:t>
            </a:r>
            <a:endParaRPr lang="en-GB" sz="2600" b="1" dirty="0" smtClean="0">
              <a:solidFill>
                <a:schemeClr val="tx1"/>
              </a:solidFill>
              <a:latin typeface="Times New Roman" pitchFamily="18" charset="0"/>
              <a:cs typeface="Times New Roman" pitchFamily="18" charset="0"/>
            </a:endParaRPr>
          </a:p>
          <a:p>
            <a:pPr algn="just"/>
            <a:r>
              <a:rPr lang="en-GB" sz="2600" b="1" i="1" dirty="0" smtClean="0">
                <a:solidFill>
                  <a:schemeClr val="tx1"/>
                </a:solidFill>
                <a:latin typeface="Times New Roman" pitchFamily="18" charset="0"/>
                <a:cs typeface="Times New Roman" pitchFamily="18" charset="0"/>
              </a:rPr>
              <a:t>(Creativity and Innovation: Keys to a successful future for Internal Auditing,</a:t>
            </a:r>
            <a:r>
              <a:rPr lang="en-GB" sz="2600" b="1" dirty="0" smtClean="0">
                <a:solidFill>
                  <a:schemeClr val="tx1"/>
                </a:solidFill>
                <a:latin typeface="Times New Roman" pitchFamily="18" charset="0"/>
                <a:cs typeface="Times New Roman" pitchFamily="18" charset="0"/>
              </a:rPr>
              <a:t> Verona, Italy)</a:t>
            </a:r>
          </a:p>
          <a:p>
            <a:endParaRPr lang="en-GB"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5127" name="Rectangle 7"/>
          <p:cNvSpPr>
            <a:spLocks noGrp="1" noChangeArrowheads="1"/>
          </p:cNvSpPr>
          <p:nvPr>
            <p:ph type="title" idx="4294967295"/>
          </p:nvPr>
        </p:nvSpPr>
        <p:spPr>
          <a:xfrm>
            <a:off x="685800" y="152400"/>
            <a:ext cx="7772400" cy="1143000"/>
          </a:xfrm>
        </p:spPr>
        <p:txBody>
          <a:bodyPr/>
          <a:lstStyle/>
          <a:p>
            <a:pPr>
              <a:defRPr/>
            </a:pPr>
            <a:r>
              <a:rPr lang="en-GB" sz="3600" b="1" dirty="0" smtClean="0">
                <a:solidFill>
                  <a:srgbClr val="FFFF00"/>
                </a:solidFill>
                <a:effectLst>
                  <a:outerShdw blurRad="38100" dist="38100" dir="2700000" algn="tl">
                    <a:srgbClr val="000000"/>
                  </a:outerShdw>
                </a:effectLst>
              </a:rPr>
              <a:t> </a:t>
            </a:r>
            <a:r>
              <a:rPr lang="en-GB" sz="3600" b="1" dirty="0" smtClean="0">
                <a:solidFill>
                  <a:schemeClr val="bg1"/>
                </a:solidFill>
                <a:effectLst>
                  <a:outerShdw blurRad="38100" dist="38100" dir="2700000" algn="tl">
                    <a:srgbClr val="000000"/>
                  </a:outerShdw>
                </a:effectLst>
                <a:latin typeface="Times New Roman" pitchFamily="18" charset="0"/>
                <a:cs typeface="Times New Roman" pitchFamily="18" charset="0"/>
              </a:rPr>
              <a:t>GOVERNANCE SYMBOLS</a:t>
            </a:r>
          </a:p>
        </p:txBody>
      </p:sp>
      <p:sp>
        <p:nvSpPr>
          <p:cNvPr id="15" name="Oval 14"/>
          <p:cNvSpPr/>
          <p:nvPr/>
        </p:nvSpPr>
        <p:spPr>
          <a:xfrm>
            <a:off x="3923928" y="2492896"/>
            <a:ext cx="914400" cy="914400"/>
          </a:xfrm>
          <a:prstGeom prst="ellipse">
            <a:avLst/>
          </a:prstGeom>
          <a:solidFill>
            <a:srgbClr val="00B050">
              <a:alpha val="98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7" name="Straight Arrow Connector 26"/>
          <p:cNvCxnSpPr/>
          <p:nvPr/>
        </p:nvCxnSpPr>
        <p:spPr>
          <a:xfrm>
            <a:off x="3347864" y="2132856"/>
            <a:ext cx="0" cy="4320480"/>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36096" y="2132856"/>
            <a:ext cx="72008" cy="4248472"/>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123728" y="3501008"/>
            <a:ext cx="4752528" cy="72008"/>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123728" y="5013176"/>
            <a:ext cx="4680520" cy="72008"/>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904" y="2650554"/>
            <a:ext cx="1455848" cy="3154710"/>
          </a:xfrm>
          <a:prstGeom prst="rect">
            <a:avLst/>
          </a:prstGeom>
          <a:noFill/>
        </p:spPr>
        <p:txBody>
          <a:bodyPr wrap="none" rtlCol="0">
            <a:spAutoFit/>
          </a:bodyPr>
          <a:lstStyle/>
          <a:p>
            <a:r>
              <a:rPr lang="en-GB" sz="19900" dirty="0" smtClean="0"/>
              <a:t>+</a:t>
            </a:r>
            <a:endParaRPr lang="en-GB" dirty="0"/>
          </a:p>
        </p:txBody>
      </p:sp>
      <p:sp>
        <p:nvSpPr>
          <p:cNvPr id="10" name="TextBox 9"/>
          <p:cNvSpPr txBox="1"/>
          <p:nvPr/>
        </p:nvSpPr>
        <p:spPr>
          <a:xfrm>
            <a:off x="1691680" y="1052736"/>
            <a:ext cx="5484771" cy="523220"/>
          </a:xfrm>
          <a:prstGeom prst="rect">
            <a:avLst/>
          </a:prstGeom>
          <a:noFill/>
        </p:spPr>
        <p:txBody>
          <a:bodyPr wrap="none" rtlCol="0">
            <a:spAutoFit/>
          </a:bodyPr>
          <a:lstStyle/>
          <a:p>
            <a:r>
              <a:rPr lang="en-GB" sz="2800" b="1" dirty="0" smtClean="0">
                <a:solidFill>
                  <a:srgbClr val="FFFF00"/>
                </a:solidFill>
                <a:latin typeface="Times New Roman" pitchFamily="18" charset="0"/>
                <a:cs typeface="Times New Roman" pitchFamily="18" charset="0"/>
              </a:rPr>
              <a:t>1</a:t>
            </a:r>
            <a:r>
              <a:rPr lang="en-GB" sz="2800" b="1" dirty="0" smtClean="0">
                <a:solidFill>
                  <a:schemeClr val="bg1"/>
                </a:solidFill>
                <a:latin typeface="Times New Roman" pitchFamily="18" charset="0"/>
                <a:cs typeface="Times New Roman" pitchFamily="18" charset="0"/>
              </a:rPr>
              <a:t>   </a:t>
            </a:r>
            <a:r>
              <a:rPr lang="en-GB" sz="2800" b="1" dirty="0" smtClean="0">
                <a:latin typeface="Times New Roman" pitchFamily="18" charset="0"/>
                <a:cs typeface="Times New Roman" pitchFamily="18" charset="0"/>
              </a:rPr>
              <a:t>OWNERS/STAKEHOLDERS </a:t>
            </a:r>
            <a:endParaRPr lang="en-GB" b="1" dirty="0">
              <a:latin typeface="Times New Roman" pitchFamily="18" charset="0"/>
              <a:cs typeface="Times New Roman" pitchFamily="18" charset="0"/>
            </a:endParaRPr>
          </a:p>
        </p:txBody>
      </p:sp>
      <p:sp>
        <p:nvSpPr>
          <p:cNvPr id="12" name="TextBox 11"/>
          <p:cNvSpPr txBox="1"/>
          <p:nvPr/>
        </p:nvSpPr>
        <p:spPr>
          <a:xfrm>
            <a:off x="1708381" y="2564904"/>
            <a:ext cx="364202" cy="523220"/>
          </a:xfrm>
          <a:prstGeom prst="rect">
            <a:avLst/>
          </a:prstGeom>
          <a:noFill/>
        </p:spPr>
        <p:txBody>
          <a:bodyPr wrap="none" rtlCol="0">
            <a:spAutoFit/>
          </a:bodyPr>
          <a:lstStyle/>
          <a:p>
            <a:r>
              <a:rPr lang="en-GB" sz="2800" b="1" dirty="0" smtClean="0">
                <a:solidFill>
                  <a:srgbClr val="FFFF00"/>
                </a:solidFill>
                <a:latin typeface="Times New Roman" pitchFamily="18" charset="0"/>
                <a:cs typeface="Times New Roman" pitchFamily="18" charset="0"/>
              </a:rPr>
              <a:t>2</a:t>
            </a:r>
            <a:endParaRPr lang="en-GB" b="1" dirty="0">
              <a:solidFill>
                <a:srgbClr val="FFFF00"/>
              </a:solidFill>
              <a:latin typeface="Times New Roman" pitchFamily="18" charset="0"/>
              <a:cs typeface="Times New Roman" pitchFamily="18" charset="0"/>
            </a:endParaRPr>
          </a:p>
        </p:txBody>
      </p:sp>
      <p:sp>
        <p:nvSpPr>
          <p:cNvPr id="14" name="TextBox 13"/>
          <p:cNvSpPr txBox="1"/>
          <p:nvPr/>
        </p:nvSpPr>
        <p:spPr>
          <a:xfrm>
            <a:off x="1708381" y="5498068"/>
            <a:ext cx="364202" cy="523220"/>
          </a:xfrm>
          <a:prstGeom prst="rect">
            <a:avLst/>
          </a:prstGeom>
          <a:noFill/>
        </p:spPr>
        <p:txBody>
          <a:bodyPr wrap="none" rtlCol="0">
            <a:spAutoFit/>
          </a:bodyPr>
          <a:lstStyle/>
          <a:p>
            <a:r>
              <a:rPr lang="en-GB" sz="2800" b="1" dirty="0">
                <a:solidFill>
                  <a:srgbClr val="FFFF00"/>
                </a:solidFill>
                <a:latin typeface="Times New Roman" pitchFamily="18" charset="0"/>
                <a:cs typeface="Times New Roman" pitchFamily="18" charset="0"/>
              </a:rPr>
              <a:t>4</a:t>
            </a:r>
            <a:endParaRPr lang="en-GB" b="1" dirty="0">
              <a:solidFill>
                <a:srgbClr val="FFFF00"/>
              </a:solidFill>
              <a:latin typeface="Times New Roman" pitchFamily="18" charset="0"/>
              <a:cs typeface="Times New Roman" pitchFamily="18" charset="0"/>
            </a:endParaRPr>
          </a:p>
        </p:txBody>
      </p:sp>
      <p:cxnSp>
        <p:nvCxnSpPr>
          <p:cNvPr id="3" name="Straight Arrow Connector 2"/>
          <p:cNvCxnSpPr/>
          <p:nvPr/>
        </p:nvCxnSpPr>
        <p:spPr>
          <a:xfrm>
            <a:off x="2483768" y="3573016"/>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123728" y="1628800"/>
            <a:ext cx="4752528" cy="72008"/>
          </a:xfrm>
          <a:prstGeom prst="straightConnector1">
            <a:avLst/>
          </a:prstGeom>
          <a:ln w="571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3310" y="3913892"/>
            <a:ext cx="367408" cy="523220"/>
          </a:xfrm>
          <a:prstGeom prst="rect">
            <a:avLst/>
          </a:prstGeom>
          <a:noFill/>
        </p:spPr>
        <p:txBody>
          <a:bodyPr wrap="none" rtlCol="0">
            <a:spAutoFit/>
          </a:bodyPr>
          <a:lstStyle/>
          <a:p>
            <a:r>
              <a:rPr lang="en-GB" sz="2800" b="1" dirty="0">
                <a:solidFill>
                  <a:srgbClr val="FFFF00"/>
                </a:solidFill>
                <a:latin typeface="Times New Roman" pitchFamily="18" charset="0"/>
                <a:cs typeface="Times New Roman" pitchFamily="18" charset="0"/>
              </a:rPr>
              <a:t>3</a:t>
            </a:r>
            <a:endParaRPr lang="en-GB" b="1" dirty="0">
              <a:solidFill>
                <a:srgbClr val="FFFF00"/>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1" descr="http://www.finalfinishjewelry.com/blog/wp-content/uploads/2013/04/Cabochons-Gemstones.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3" name="TextBox 2"/>
          <p:cNvSpPr txBox="1"/>
          <p:nvPr/>
        </p:nvSpPr>
        <p:spPr>
          <a:xfrm>
            <a:off x="3203848" y="2865130"/>
            <a:ext cx="3033203" cy="707886"/>
          </a:xfrm>
          <a:prstGeom prst="rect">
            <a:avLst/>
          </a:prstGeom>
          <a:solidFill>
            <a:srgbClr val="FFFF00"/>
          </a:solidFill>
        </p:spPr>
        <p:txBody>
          <a:bodyPr wrap="none" rtlCol="0">
            <a:spAutoFit/>
          </a:bodyPr>
          <a:lstStyle/>
          <a:p>
            <a:r>
              <a:rPr lang="en-GB" sz="4000" dirty="0" smtClean="0">
                <a:latin typeface="Times New Roman" pitchFamily="18" charset="0"/>
                <a:cs typeface="Times New Roman" pitchFamily="18" charset="0"/>
              </a:rPr>
              <a:t>QUESTIONS</a:t>
            </a:r>
            <a:endParaRPr lang="en-GB" dirty="0">
              <a:latin typeface="Times New Roman" pitchFamily="18" charset="0"/>
              <a:cs typeface="Times New Roman" pitchFamily="18" charset="0"/>
            </a:endParaRPr>
          </a:p>
        </p:txBody>
      </p:sp>
      <p:sp>
        <p:nvSpPr>
          <p:cNvPr id="4" name="TextBox 3"/>
          <p:cNvSpPr txBox="1"/>
          <p:nvPr/>
        </p:nvSpPr>
        <p:spPr>
          <a:xfrm>
            <a:off x="1187624" y="1700808"/>
            <a:ext cx="2002471" cy="707886"/>
          </a:xfrm>
          <a:prstGeom prst="rect">
            <a:avLst/>
          </a:prstGeom>
          <a:solidFill>
            <a:schemeClr val="bg1"/>
          </a:solidFill>
        </p:spPr>
        <p:txBody>
          <a:bodyPr wrap="none" rtlCol="0">
            <a:spAutoFit/>
          </a:bodyPr>
          <a:lstStyle/>
          <a:p>
            <a:pPr algn="ctr"/>
            <a:r>
              <a:rPr lang="en-GB" sz="2000" b="1" dirty="0" smtClean="0">
                <a:latin typeface="Times New Roman" pitchFamily="18" charset="0"/>
                <a:cs typeface="Times New Roman" pitchFamily="18" charset="0"/>
              </a:rPr>
              <a:t>	RESPONSIBLE</a:t>
            </a:r>
          </a:p>
          <a:p>
            <a:pPr algn="ctr"/>
            <a:r>
              <a:rPr lang="en-GB" sz="2000" b="1" dirty="0" smtClean="0">
                <a:latin typeface="Times New Roman" pitchFamily="18" charset="0"/>
                <a:cs typeface="Times New Roman" pitchFamily="18" charset="0"/>
              </a:rPr>
              <a:t>LEADERSHIP</a:t>
            </a:r>
            <a:endParaRPr lang="en-GB" sz="2000" b="1" dirty="0">
              <a:latin typeface="Times New Roman" pitchFamily="18" charset="0"/>
              <a:cs typeface="Times New Roman" pitchFamily="18" charset="0"/>
            </a:endParaRPr>
          </a:p>
        </p:txBody>
      </p:sp>
      <p:sp>
        <p:nvSpPr>
          <p:cNvPr id="5" name="TextBox 4"/>
          <p:cNvSpPr txBox="1"/>
          <p:nvPr/>
        </p:nvSpPr>
        <p:spPr>
          <a:xfrm>
            <a:off x="5406179" y="1772816"/>
            <a:ext cx="1830117" cy="400110"/>
          </a:xfrm>
          <a:prstGeom prst="rect">
            <a:avLst/>
          </a:prstGeom>
          <a:solidFill>
            <a:srgbClr val="FFFF00"/>
          </a:solidFill>
        </p:spPr>
        <p:txBody>
          <a:bodyPr wrap="none" rtlCol="0">
            <a:spAutoFit/>
          </a:bodyPr>
          <a:lstStyle/>
          <a:p>
            <a:pPr algn="ctr"/>
            <a:r>
              <a:rPr lang="en-GB" sz="2000" b="1" dirty="0" smtClean="0">
                <a:latin typeface="Times New Roman" pitchFamily="18" charset="0"/>
                <a:cs typeface="Times New Roman" pitchFamily="18" charset="0"/>
              </a:rPr>
              <a:t>	INNOVATION</a:t>
            </a:r>
            <a:endParaRPr lang="en-GB" sz="2000" b="1" dirty="0">
              <a:latin typeface="Times New Roman" pitchFamily="18" charset="0"/>
              <a:cs typeface="Times New Roman" pitchFamily="18" charset="0"/>
            </a:endParaRPr>
          </a:p>
        </p:txBody>
      </p:sp>
      <p:sp>
        <p:nvSpPr>
          <p:cNvPr id="6" name="TextBox 5"/>
          <p:cNvSpPr txBox="1"/>
          <p:nvPr/>
        </p:nvSpPr>
        <p:spPr>
          <a:xfrm>
            <a:off x="1403648" y="5117122"/>
            <a:ext cx="2040943" cy="400110"/>
          </a:xfrm>
          <a:prstGeom prst="rect">
            <a:avLst/>
          </a:prstGeom>
          <a:solidFill>
            <a:srgbClr val="FFFF00"/>
          </a:solidFill>
        </p:spPr>
        <p:txBody>
          <a:bodyPr wrap="none" rtlCol="0">
            <a:spAutoFit/>
          </a:bodyPr>
          <a:lstStyle/>
          <a:p>
            <a:r>
              <a:rPr lang="en-GB" sz="2000" b="1" dirty="0" smtClean="0">
                <a:latin typeface="Times New Roman" pitchFamily="18" charset="0"/>
                <a:cs typeface="Times New Roman" pitchFamily="18" charset="0"/>
              </a:rPr>
              <a:t>GOVERNANCE</a:t>
            </a:r>
          </a:p>
        </p:txBody>
      </p:sp>
      <p:sp>
        <p:nvSpPr>
          <p:cNvPr id="7" name="TextBox 6"/>
          <p:cNvSpPr txBox="1"/>
          <p:nvPr/>
        </p:nvSpPr>
        <p:spPr>
          <a:xfrm>
            <a:off x="179512" y="3316922"/>
            <a:ext cx="2364943"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SUSTAINABILITY</a:t>
            </a:r>
            <a:endParaRPr lang="en-GB" sz="2000" b="1" dirty="0">
              <a:latin typeface="Times New Roman" pitchFamily="18" charset="0"/>
              <a:cs typeface="Times New Roman" pitchFamily="18" charset="0"/>
            </a:endParaRPr>
          </a:p>
        </p:txBody>
      </p:sp>
      <p:sp>
        <p:nvSpPr>
          <p:cNvPr id="8" name="TextBox 7"/>
          <p:cNvSpPr txBox="1"/>
          <p:nvPr/>
        </p:nvSpPr>
        <p:spPr>
          <a:xfrm>
            <a:off x="6514828" y="3316922"/>
            <a:ext cx="1513556"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SECURITY</a:t>
            </a:r>
            <a:endParaRPr lang="en-GB" sz="2000" b="1" dirty="0">
              <a:latin typeface="Times New Roman" pitchFamily="18" charset="0"/>
              <a:cs typeface="Times New Roman" pitchFamily="18" charset="0"/>
            </a:endParaRPr>
          </a:p>
        </p:txBody>
      </p:sp>
      <p:sp>
        <p:nvSpPr>
          <p:cNvPr id="9" name="TextBox 8"/>
          <p:cNvSpPr txBox="1"/>
          <p:nvPr/>
        </p:nvSpPr>
        <p:spPr>
          <a:xfrm>
            <a:off x="4067944" y="5157192"/>
            <a:ext cx="1195135"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VALUES</a:t>
            </a:r>
            <a:endParaRPr lang="en-GB" sz="20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2" name="Picture 1" descr="http://prodimage.images-bn.com/pimages/9780471986195_p0_v1_s192x300.jpg"/>
          <p:cNvPicPr/>
          <p:nvPr/>
        </p:nvPicPr>
        <p:blipFill>
          <a:blip r:embed="rId2" cstate="print"/>
          <a:srcRect/>
          <a:stretch>
            <a:fillRect/>
          </a:stretch>
        </p:blipFill>
        <p:spPr bwMode="auto">
          <a:xfrm>
            <a:off x="683568" y="980728"/>
            <a:ext cx="3528392" cy="5112568"/>
          </a:xfrm>
          <a:prstGeom prst="rect">
            <a:avLst/>
          </a:prstGeom>
          <a:noFill/>
          <a:ln w="9525">
            <a:noFill/>
            <a:miter lim="800000"/>
            <a:headEnd/>
            <a:tailEnd/>
          </a:ln>
        </p:spPr>
      </p:pic>
      <p:sp>
        <p:nvSpPr>
          <p:cNvPr id="3" name="TextBox 2"/>
          <p:cNvSpPr txBox="1"/>
          <p:nvPr/>
        </p:nvSpPr>
        <p:spPr>
          <a:xfrm>
            <a:off x="4499992" y="1720547"/>
            <a:ext cx="4443075" cy="3508653"/>
          </a:xfrm>
          <a:prstGeom prst="rect">
            <a:avLst/>
          </a:prstGeom>
          <a:solidFill>
            <a:schemeClr val="bg1"/>
          </a:solidFill>
        </p:spPr>
        <p:txBody>
          <a:bodyPr wrap="none" rtlCol="0">
            <a:spAutoFit/>
          </a:bodyPr>
          <a:lstStyle/>
          <a:p>
            <a:pPr algn="ctr"/>
            <a:r>
              <a:rPr lang="en-GB" sz="2400" dirty="0" smtClean="0">
                <a:latin typeface="Times New Roman" pitchFamily="18" charset="0"/>
                <a:cs typeface="Times New Roman" pitchFamily="18" charset="0"/>
              </a:rPr>
              <a:t>Quality, Governance and Conduct </a:t>
            </a:r>
          </a:p>
          <a:p>
            <a:pPr algn="ctr"/>
            <a:r>
              <a:rPr lang="en-GB" sz="2400" dirty="0" smtClean="0">
                <a:latin typeface="Times New Roman" pitchFamily="18" charset="0"/>
                <a:cs typeface="Times New Roman" pitchFamily="18" charset="0"/>
              </a:rPr>
              <a:t>are important Control Drivers</a:t>
            </a:r>
          </a:p>
          <a:p>
            <a:pPr algn="ctr"/>
            <a:endParaRPr lang="en-GB" sz="2400" dirty="0" smtClean="0">
              <a:latin typeface="Times New Roman" pitchFamily="18" charset="0"/>
              <a:cs typeface="Times New Roman" pitchFamily="18" charset="0"/>
            </a:endParaRPr>
          </a:p>
          <a:p>
            <a:pPr algn="ctr"/>
            <a:r>
              <a:rPr lang="en-GB" sz="2400" dirty="0" smtClean="0">
                <a:latin typeface="Times New Roman" pitchFamily="18" charset="0"/>
                <a:cs typeface="Times New Roman" pitchFamily="18" charset="0"/>
              </a:rPr>
              <a:t>My Conclusions 1999</a:t>
            </a:r>
          </a:p>
          <a:p>
            <a:pPr algn="ctr"/>
            <a:endParaRPr lang="en-GB" sz="2400" dirty="0" smtClean="0">
              <a:latin typeface="Times New Roman" pitchFamily="18" charset="0"/>
              <a:cs typeface="Times New Roman" pitchFamily="18" charset="0"/>
            </a:endParaRPr>
          </a:p>
          <a:p>
            <a:pPr algn="ctr"/>
            <a:r>
              <a:rPr lang="en-GB" i="1" dirty="0" smtClean="0">
                <a:latin typeface="Times New Roman" pitchFamily="18" charset="0"/>
                <a:cs typeface="Times New Roman" pitchFamily="18" charset="0"/>
              </a:rPr>
              <a:t>“Control objectives for Quality, Governance</a:t>
            </a:r>
          </a:p>
          <a:p>
            <a:pPr algn="ctr"/>
            <a:r>
              <a:rPr lang="en-GB" i="1" dirty="0" smtClean="0">
                <a:latin typeface="Times New Roman" pitchFamily="18" charset="0"/>
                <a:cs typeface="Times New Roman" pitchFamily="18" charset="0"/>
              </a:rPr>
              <a:t>and Conduct will continue to integrate and </a:t>
            </a:r>
          </a:p>
          <a:p>
            <a:pPr algn="ctr"/>
            <a:r>
              <a:rPr lang="en-GB" i="1" dirty="0" smtClean="0">
                <a:latin typeface="Times New Roman" pitchFamily="18" charset="0"/>
                <a:cs typeface="Times New Roman" pitchFamily="18" charset="0"/>
              </a:rPr>
              <a:t>have an impact on all risks”</a:t>
            </a:r>
          </a:p>
          <a:p>
            <a:pPr algn="ctr"/>
            <a:endParaRPr lang="en-GB" sz="2400" dirty="0" smtClean="0">
              <a:latin typeface="Times New Roman" pitchFamily="18" charset="0"/>
              <a:cs typeface="Times New Roman" pitchFamily="18" charset="0"/>
            </a:endParaRPr>
          </a:p>
          <a:p>
            <a:pPr algn="ctr"/>
            <a:endParaRPr lang="en-GB" sz="24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p:cNvSpPr txBox="1"/>
          <p:nvPr/>
        </p:nvSpPr>
        <p:spPr>
          <a:xfrm>
            <a:off x="3762876" y="3019599"/>
            <a:ext cx="1313180" cy="769441"/>
          </a:xfrm>
          <a:prstGeom prst="rect">
            <a:avLst/>
          </a:prstGeom>
          <a:noFill/>
        </p:spPr>
        <p:txBody>
          <a:bodyPr wrap="none" rtlCol="0">
            <a:spAutoFit/>
          </a:bodyPr>
          <a:lstStyle/>
          <a:p>
            <a:r>
              <a:rPr lang="en-GB" sz="4400" b="1" dirty="0" smtClean="0">
                <a:latin typeface="Times New Roman" pitchFamily="18" charset="0"/>
                <a:cs typeface="Times New Roman" pitchFamily="18" charset="0"/>
              </a:rPr>
              <a:t>CSA</a:t>
            </a:r>
            <a:endParaRPr lang="en-GB" sz="5400" b="1" dirty="0">
              <a:latin typeface="Times New Roman" pitchFamily="18" charset="0"/>
              <a:cs typeface="Times New Roman" pitchFamily="18" charset="0"/>
            </a:endParaRPr>
          </a:p>
        </p:txBody>
      </p:sp>
      <p:sp>
        <p:nvSpPr>
          <p:cNvPr id="5" name="Oval 4"/>
          <p:cNvSpPr/>
          <p:nvPr/>
        </p:nvSpPr>
        <p:spPr>
          <a:xfrm>
            <a:off x="3491880" y="2276872"/>
            <a:ext cx="2016224" cy="21602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latin typeface="Times New Roman" pitchFamily="18" charset="0"/>
                <a:cs typeface="Times New Roman" pitchFamily="18" charset="0"/>
              </a:rPr>
              <a:t>CSA</a:t>
            </a:r>
            <a:endParaRPr lang="en-GB" b="1" dirty="0">
              <a:solidFill>
                <a:schemeClr val="tx1"/>
              </a:solidFill>
              <a:latin typeface="Times New Roman" pitchFamily="18" charset="0"/>
              <a:cs typeface="Times New Roman" pitchFamily="18" charset="0"/>
            </a:endParaRPr>
          </a:p>
        </p:txBody>
      </p:sp>
      <p:sp>
        <p:nvSpPr>
          <p:cNvPr id="7" name="Oval 6"/>
          <p:cNvSpPr/>
          <p:nvPr/>
        </p:nvSpPr>
        <p:spPr>
          <a:xfrm rot="19199340">
            <a:off x="1357796" y="3826070"/>
            <a:ext cx="3314554" cy="2238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rot="13696607">
            <a:off x="1215776" y="1319549"/>
            <a:ext cx="2992236" cy="2316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rot="13159454">
            <a:off x="4279080" y="3745551"/>
            <a:ext cx="3173481" cy="2269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rot="16200000">
            <a:off x="3022074" y="450046"/>
            <a:ext cx="2749743"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imes New Roman" pitchFamily="18" charset="0"/>
              <a:cs typeface="Times New Roman" pitchFamily="18" charset="0"/>
            </a:endParaRPr>
          </a:p>
        </p:txBody>
      </p:sp>
      <p:sp>
        <p:nvSpPr>
          <p:cNvPr id="11" name="Oval 10"/>
          <p:cNvSpPr/>
          <p:nvPr/>
        </p:nvSpPr>
        <p:spPr>
          <a:xfrm rot="18798732">
            <a:off x="4634615" y="1067855"/>
            <a:ext cx="3173481"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203848" y="1075963"/>
            <a:ext cx="2125903" cy="984885"/>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RISK</a:t>
            </a:r>
            <a:br>
              <a:rPr lang="en-GB" sz="2000" b="1" dirty="0" smtClean="0">
                <a:latin typeface="Times New Roman" pitchFamily="18" charset="0"/>
                <a:cs typeface="Times New Roman" pitchFamily="18" charset="0"/>
              </a:rPr>
            </a:br>
            <a:r>
              <a:rPr lang="en-GB" sz="2000" b="1" dirty="0" smtClean="0">
                <a:latin typeface="Times New Roman" pitchFamily="18" charset="0"/>
                <a:cs typeface="Times New Roman" pitchFamily="18" charset="0"/>
              </a:rPr>
              <a:t>MANAGEMENT</a:t>
            </a:r>
          </a:p>
          <a:p>
            <a:pPr algn="ctr"/>
            <a:endParaRPr lang="en-GB" dirty="0"/>
          </a:p>
        </p:txBody>
      </p:sp>
      <p:sp>
        <p:nvSpPr>
          <p:cNvPr id="14" name="TextBox 13"/>
          <p:cNvSpPr txBox="1"/>
          <p:nvPr/>
        </p:nvSpPr>
        <p:spPr>
          <a:xfrm>
            <a:off x="1763688" y="1844824"/>
            <a:ext cx="1555234"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BUSINESS</a:t>
            </a:r>
          </a:p>
          <a:p>
            <a:r>
              <a:rPr lang="en-GB" sz="2000" b="1" dirty="0" smtClean="0">
                <a:latin typeface="Times New Roman" pitchFamily="18" charset="0"/>
                <a:cs typeface="Times New Roman" pitchFamily="18" charset="0"/>
              </a:rPr>
              <a:t>PLANNING</a:t>
            </a:r>
            <a:endParaRPr lang="en-GB" sz="2000" b="1" dirty="0">
              <a:latin typeface="Times New Roman" pitchFamily="18" charset="0"/>
              <a:cs typeface="Times New Roman" pitchFamily="18" charset="0"/>
            </a:endParaRPr>
          </a:p>
        </p:txBody>
      </p:sp>
      <p:sp>
        <p:nvSpPr>
          <p:cNvPr id="15" name="TextBox 14"/>
          <p:cNvSpPr txBox="1"/>
          <p:nvPr/>
        </p:nvSpPr>
        <p:spPr>
          <a:xfrm>
            <a:off x="2086057" y="4509120"/>
            <a:ext cx="2125903"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CONTROL</a:t>
            </a:r>
          </a:p>
          <a:p>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16" name="TextBox 15"/>
          <p:cNvSpPr txBox="1"/>
          <p:nvPr/>
        </p:nvSpPr>
        <p:spPr>
          <a:xfrm>
            <a:off x="5220072" y="4437112"/>
            <a:ext cx="1483098"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CONTROL</a:t>
            </a:r>
          </a:p>
          <a:p>
            <a:pPr algn="ctr"/>
            <a:r>
              <a:rPr lang="en-GB" sz="2000" b="1" dirty="0" smtClean="0">
                <a:latin typeface="Times New Roman" pitchFamily="18" charset="0"/>
                <a:cs typeface="Times New Roman" pitchFamily="18" charset="0"/>
              </a:rPr>
              <a:t>DESIGN</a:t>
            </a:r>
            <a:endParaRPr lang="en-GB" sz="2000" b="1" dirty="0">
              <a:latin typeface="Times New Roman" pitchFamily="18" charset="0"/>
              <a:cs typeface="Times New Roman" pitchFamily="18" charset="0"/>
            </a:endParaRPr>
          </a:p>
        </p:txBody>
      </p:sp>
      <p:sp>
        <p:nvSpPr>
          <p:cNvPr id="17" name="TextBox 16"/>
          <p:cNvSpPr txBox="1"/>
          <p:nvPr/>
        </p:nvSpPr>
        <p:spPr>
          <a:xfrm>
            <a:off x="5182401" y="1628800"/>
            <a:ext cx="2125903"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QUALITY</a:t>
            </a:r>
          </a:p>
          <a:p>
            <a:pPr algn="ctr"/>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20" name="TextBox 19"/>
          <p:cNvSpPr txBox="1"/>
          <p:nvPr/>
        </p:nvSpPr>
        <p:spPr>
          <a:xfrm>
            <a:off x="7253637" y="5971927"/>
            <a:ext cx="1854867" cy="769441"/>
          </a:xfrm>
          <a:prstGeom prst="rect">
            <a:avLst/>
          </a:prstGeom>
          <a:noFill/>
        </p:spPr>
        <p:txBody>
          <a:bodyPr wrap="square" rtlCol="0">
            <a:spAutoFit/>
          </a:bodyPr>
          <a:lstStyle/>
          <a:p>
            <a:endParaRPr lang="en-GB" sz="2800" b="1" dirty="0" smtClean="0">
              <a:latin typeface="Times New Roman" pitchFamily="18" charset="0"/>
              <a:cs typeface="Times New Roman" pitchFamily="18" charset="0"/>
            </a:endParaRPr>
          </a:p>
          <a:p>
            <a:r>
              <a:rPr lang="en-GB" sz="1600" b="1" dirty="0" smtClean="0">
                <a:latin typeface="Times New Roman" pitchFamily="18" charset="0"/>
                <a:cs typeface="Times New Roman" pitchFamily="18" charset="0"/>
              </a:rPr>
              <a:t>CSA (1999FIG 1.1)</a:t>
            </a:r>
            <a:endParaRPr lang="en-GB" sz="1600" b="1" dirty="0">
              <a:latin typeface="Times New Roman" pitchFamily="18" charset="0"/>
              <a:cs typeface="Times New Roman" pitchFamily="18" charset="0"/>
            </a:endParaRPr>
          </a:p>
        </p:txBody>
      </p:sp>
      <p:sp>
        <p:nvSpPr>
          <p:cNvPr id="21" name="TextBox 20"/>
          <p:cNvSpPr txBox="1"/>
          <p:nvPr/>
        </p:nvSpPr>
        <p:spPr>
          <a:xfrm>
            <a:off x="69551" y="303039"/>
            <a:ext cx="3900683" cy="707886"/>
          </a:xfrm>
          <a:prstGeom prst="rect">
            <a:avLst/>
          </a:prstGeom>
          <a:noFill/>
        </p:spPr>
        <p:txBody>
          <a:bodyPr wrap="none" rtlCol="0">
            <a:spAutoFit/>
          </a:bodyPr>
          <a:lstStyle/>
          <a:p>
            <a:r>
              <a:rPr lang="en-GB" sz="2000" b="1" i="1" dirty="0" smtClean="0">
                <a:latin typeface="Times New Roman" pitchFamily="18" charset="0"/>
                <a:cs typeface="Times New Roman" pitchFamily="18" charset="0"/>
              </a:rPr>
              <a:t>“CSA should be integrated with…..</a:t>
            </a:r>
          </a:p>
          <a:p>
            <a:r>
              <a:rPr lang="en-GB" sz="2000" b="1" i="1" dirty="0" smtClean="0">
                <a:latin typeface="Times New Roman" pitchFamily="18" charset="0"/>
                <a:cs typeface="Times New Roman" pitchFamily="18" charset="0"/>
              </a:rPr>
              <a:t>1999</a:t>
            </a:r>
            <a:endParaRPr lang="en-GB"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1511086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p:cNvSpPr txBox="1"/>
          <p:nvPr/>
        </p:nvSpPr>
        <p:spPr>
          <a:xfrm>
            <a:off x="3762876" y="3019599"/>
            <a:ext cx="1313180" cy="769441"/>
          </a:xfrm>
          <a:prstGeom prst="rect">
            <a:avLst/>
          </a:prstGeom>
          <a:noFill/>
        </p:spPr>
        <p:txBody>
          <a:bodyPr wrap="none" rtlCol="0">
            <a:spAutoFit/>
          </a:bodyPr>
          <a:lstStyle/>
          <a:p>
            <a:r>
              <a:rPr lang="en-GB" sz="4400" b="1" dirty="0" smtClean="0">
                <a:latin typeface="Times New Roman" pitchFamily="18" charset="0"/>
                <a:cs typeface="Times New Roman" pitchFamily="18" charset="0"/>
              </a:rPr>
              <a:t>CSA</a:t>
            </a:r>
            <a:endParaRPr lang="en-GB" sz="5400" b="1" dirty="0">
              <a:latin typeface="Times New Roman" pitchFamily="18" charset="0"/>
              <a:cs typeface="Times New Roman" pitchFamily="18" charset="0"/>
            </a:endParaRPr>
          </a:p>
        </p:txBody>
      </p:sp>
      <p:sp>
        <p:nvSpPr>
          <p:cNvPr id="5" name="Oval 4"/>
          <p:cNvSpPr/>
          <p:nvPr/>
        </p:nvSpPr>
        <p:spPr>
          <a:xfrm>
            <a:off x="3491880" y="2276872"/>
            <a:ext cx="2016224" cy="21602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latin typeface="Times New Roman" pitchFamily="18" charset="0"/>
                <a:cs typeface="Times New Roman" pitchFamily="18" charset="0"/>
              </a:rPr>
              <a:t>CSA</a:t>
            </a:r>
            <a:endParaRPr lang="en-GB" b="1" dirty="0">
              <a:solidFill>
                <a:schemeClr val="tx1"/>
              </a:solidFill>
              <a:latin typeface="Times New Roman" pitchFamily="18" charset="0"/>
              <a:cs typeface="Times New Roman" pitchFamily="18" charset="0"/>
            </a:endParaRPr>
          </a:p>
        </p:txBody>
      </p:sp>
      <p:sp>
        <p:nvSpPr>
          <p:cNvPr id="7" name="Oval 6"/>
          <p:cNvSpPr/>
          <p:nvPr/>
        </p:nvSpPr>
        <p:spPr>
          <a:xfrm rot="19199340">
            <a:off x="1357796" y="3826070"/>
            <a:ext cx="3314554" cy="2238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rot="13696607">
            <a:off x="1215776" y="1319549"/>
            <a:ext cx="2992236" cy="2316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rot="13159454">
            <a:off x="4279080" y="3745551"/>
            <a:ext cx="3173481" cy="2269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rot="16200000">
            <a:off x="3022074" y="450046"/>
            <a:ext cx="2749743"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imes New Roman" pitchFamily="18" charset="0"/>
              <a:cs typeface="Times New Roman" pitchFamily="18" charset="0"/>
            </a:endParaRPr>
          </a:p>
        </p:txBody>
      </p:sp>
      <p:sp>
        <p:nvSpPr>
          <p:cNvPr id="11" name="Oval 10"/>
          <p:cNvSpPr/>
          <p:nvPr/>
        </p:nvSpPr>
        <p:spPr>
          <a:xfrm rot="18798732">
            <a:off x="4634615" y="1067855"/>
            <a:ext cx="3173481"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203848" y="1075963"/>
            <a:ext cx="2125903" cy="984885"/>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RISK</a:t>
            </a:r>
            <a:br>
              <a:rPr lang="en-GB" sz="2000" b="1" dirty="0" smtClean="0">
                <a:latin typeface="Times New Roman" pitchFamily="18" charset="0"/>
                <a:cs typeface="Times New Roman" pitchFamily="18" charset="0"/>
              </a:rPr>
            </a:br>
            <a:r>
              <a:rPr lang="en-GB" sz="2000" b="1" dirty="0" smtClean="0">
                <a:latin typeface="Times New Roman" pitchFamily="18" charset="0"/>
                <a:cs typeface="Times New Roman" pitchFamily="18" charset="0"/>
              </a:rPr>
              <a:t>MANAGEMENT</a:t>
            </a:r>
          </a:p>
          <a:p>
            <a:pPr algn="ctr"/>
            <a:endParaRPr lang="en-GB" dirty="0"/>
          </a:p>
        </p:txBody>
      </p:sp>
      <p:sp>
        <p:nvSpPr>
          <p:cNvPr id="14" name="TextBox 13"/>
          <p:cNvSpPr txBox="1"/>
          <p:nvPr/>
        </p:nvSpPr>
        <p:spPr>
          <a:xfrm>
            <a:off x="1763688" y="1844824"/>
            <a:ext cx="1555234"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BUSINESS</a:t>
            </a:r>
          </a:p>
          <a:p>
            <a:r>
              <a:rPr lang="en-GB" sz="2000" b="1" dirty="0" smtClean="0">
                <a:latin typeface="Times New Roman" pitchFamily="18" charset="0"/>
                <a:cs typeface="Times New Roman" pitchFamily="18" charset="0"/>
              </a:rPr>
              <a:t>PLANNING</a:t>
            </a:r>
            <a:endParaRPr lang="en-GB" sz="2000" b="1" dirty="0">
              <a:latin typeface="Times New Roman" pitchFamily="18" charset="0"/>
              <a:cs typeface="Times New Roman" pitchFamily="18" charset="0"/>
            </a:endParaRPr>
          </a:p>
        </p:txBody>
      </p:sp>
      <p:sp>
        <p:nvSpPr>
          <p:cNvPr id="15" name="TextBox 14"/>
          <p:cNvSpPr txBox="1"/>
          <p:nvPr/>
        </p:nvSpPr>
        <p:spPr>
          <a:xfrm>
            <a:off x="1835696" y="5117122"/>
            <a:ext cx="2040943" cy="400110"/>
          </a:xfrm>
          <a:prstGeom prst="rect">
            <a:avLst/>
          </a:prstGeom>
          <a:solidFill>
            <a:srgbClr val="FFFF00"/>
          </a:solidFill>
        </p:spPr>
        <p:txBody>
          <a:bodyPr wrap="none" rtlCol="0">
            <a:spAutoFit/>
          </a:bodyPr>
          <a:lstStyle/>
          <a:p>
            <a:r>
              <a:rPr lang="en-GB" sz="2000" b="1" dirty="0" smtClean="0">
                <a:latin typeface="Times New Roman" pitchFamily="18" charset="0"/>
                <a:cs typeface="Times New Roman" pitchFamily="18" charset="0"/>
              </a:rPr>
              <a:t>GOVERNANCE</a:t>
            </a:r>
          </a:p>
        </p:txBody>
      </p:sp>
      <p:sp>
        <p:nvSpPr>
          <p:cNvPr id="16" name="TextBox 15"/>
          <p:cNvSpPr txBox="1"/>
          <p:nvPr/>
        </p:nvSpPr>
        <p:spPr>
          <a:xfrm>
            <a:off x="5220072" y="4437112"/>
            <a:ext cx="1483098"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CONTROL</a:t>
            </a:r>
          </a:p>
          <a:p>
            <a:pPr algn="ctr"/>
            <a:r>
              <a:rPr lang="en-GB" sz="2000" b="1" dirty="0" smtClean="0">
                <a:latin typeface="Times New Roman" pitchFamily="18" charset="0"/>
                <a:cs typeface="Times New Roman" pitchFamily="18" charset="0"/>
              </a:rPr>
              <a:t>DESIGN</a:t>
            </a:r>
            <a:endParaRPr lang="en-GB" sz="2000" b="1" dirty="0">
              <a:latin typeface="Times New Roman" pitchFamily="18" charset="0"/>
              <a:cs typeface="Times New Roman" pitchFamily="18" charset="0"/>
            </a:endParaRPr>
          </a:p>
        </p:txBody>
      </p:sp>
      <p:sp>
        <p:nvSpPr>
          <p:cNvPr id="17" name="TextBox 16"/>
          <p:cNvSpPr txBox="1"/>
          <p:nvPr/>
        </p:nvSpPr>
        <p:spPr>
          <a:xfrm>
            <a:off x="5330295" y="2308810"/>
            <a:ext cx="1830117" cy="400110"/>
          </a:xfrm>
          <a:prstGeom prst="rect">
            <a:avLst/>
          </a:prstGeom>
          <a:solidFill>
            <a:srgbClr val="FFFF00"/>
          </a:solidFill>
        </p:spPr>
        <p:txBody>
          <a:bodyPr wrap="none" rtlCol="0">
            <a:spAutoFit/>
          </a:bodyPr>
          <a:lstStyle/>
          <a:p>
            <a:pPr algn="ctr"/>
            <a:r>
              <a:rPr lang="en-GB" sz="2000" b="1" dirty="0" smtClean="0">
                <a:latin typeface="Times New Roman" pitchFamily="18" charset="0"/>
                <a:cs typeface="Times New Roman" pitchFamily="18" charset="0"/>
              </a:rPr>
              <a:t>	INNOVATION</a:t>
            </a:r>
            <a:endParaRPr lang="en-GB" sz="2000" b="1" dirty="0">
              <a:latin typeface="Times New Roman" pitchFamily="18" charset="0"/>
              <a:cs typeface="Times New Roman" pitchFamily="18" charset="0"/>
            </a:endParaRPr>
          </a:p>
        </p:txBody>
      </p:sp>
      <p:sp>
        <p:nvSpPr>
          <p:cNvPr id="20" name="TextBox 19"/>
          <p:cNvSpPr txBox="1"/>
          <p:nvPr/>
        </p:nvSpPr>
        <p:spPr>
          <a:xfrm>
            <a:off x="5326417" y="1268760"/>
            <a:ext cx="2125903"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QUALITY</a:t>
            </a:r>
          </a:p>
          <a:p>
            <a:pPr algn="ctr"/>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21" name="TextBox 20"/>
          <p:cNvSpPr txBox="1"/>
          <p:nvPr/>
        </p:nvSpPr>
        <p:spPr>
          <a:xfrm>
            <a:off x="2086057" y="4161274"/>
            <a:ext cx="2125903"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CONTROL</a:t>
            </a:r>
          </a:p>
          <a:p>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18" name="TextBox 17"/>
          <p:cNvSpPr txBox="1"/>
          <p:nvPr/>
        </p:nvSpPr>
        <p:spPr>
          <a:xfrm>
            <a:off x="69551" y="303039"/>
            <a:ext cx="3900683" cy="707886"/>
          </a:xfrm>
          <a:prstGeom prst="rect">
            <a:avLst/>
          </a:prstGeom>
          <a:noFill/>
        </p:spPr>
        <p:txBody>
          <a:bodyPr wrap="none" rtlCol="0">
            <a:spAutoFit/>
          </a:bodyPr>
          <a:lstStyle/>
          <a:p>
            <a:r>
              <a:rPr lang="en-GB" sz="2000" b="1" i="1" dirty="0" smtClean="0">
                <a:latin typeface="Times New Roman" pitchFamily="18" charset="0"/>
                <a:cs typeface="Times New Roman" pitchFamily="18" charset="0"/>
              </a:rPr>
              <a:t>“CSA should be integrated with…..</a:t>
            </a:r>
          </a:p>
          <a:p>
            <a:r>
              <a:rPr lang="en-GB" sz="2000" b="1" i="1" dirty="0" smtClean="0">
                <a:latin typeface="Times New Roman" pitchFamily="18" charset="0"/>
                <a:cs typeface="Times New Roman" pitchFamily="18" charset="0"/>
              </a:rPr>
              <a:t>2015</a:t>
            </a:r>
            <a:endParaRPr lang="en-GB" sz="2000" b="1" i="1" dirty="0">
              <a:latin typeface="Times New Roman" pitchFamily="18" charset="0"/>
              <a:cs typeface="Times New Roman" pitchFamily="18" charset="0"/>
            </a:endParaRPr>
          </a:p>
        </p:txBody>
      </p:sp>
      <p:sp>
        <p:nvSpPr>
          <p:cNvPr id="19" name="TextBox 18"/>
          <p:cNvSpPr txBox="1"/>
          <p:nvPr/>
        </p:nvSpPr>
        <p:spPr>
          <a:xfrm>
            <a:off x="1605503" y="2524834"/>
            <a:ext cx="2002471" cy="707886"/>
          </a:xfrm>
          <a:prstGeom prst="rect">
            <a:avLst/>
          </a:prstGeom>
          <a:solidFill>
            <a:srgbClr val="FFFF00"/>
          </a:solidFill>
        </p:spPr>
        <p:txBody>
          <a:bodyPr wrap="none" rtlCol="0">
            <a:spAutoFit/>
          </a:bodyPr>
          <a:lstStyle/>
          <a:p>
            <a:pPr algn="ctr"/>
            <a:r>
              <a:rPr lang="en-GB" sz="2000" b="1" dirty="0" smtClean="0">
                <a:latin typeface="Times New Roman" pitchFamily="18" charset="0"/>
                <a:cs typeface="Times New Roman" pitchFamily="18" charset="0"/>
              </a:rPr>
              <a:t>	RESPONSIBLE</a:t>
            </a:r>
          </a:p>
          <a:p>
            <a:pPr algn="ctr"/>
            <a:r>
              <a:rPr lang="en-GB" sz="2000" b="1" dirty="0" smtClean="0">
                <a:latin typeface="Times New Roman" pitchFamily="18" charset="0"/>
                <a:cs typeface="Times New Roman" pitchFamily="18" charset="0"/>
              </a:rPr>
              <a:t>LEADERSHIP</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75508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p:cNvSpPr txBox="1"/>
          <p:nvPr/>
        </p:nvSpPr>
        <p:spPr>
          <a:xfrm>
            <a:off x="3762876" y="3019599"/>
            <a:ext cx="1313180" cy="769441"/>
          </a:xfrm>
          <a:prstGeom prst="rect">
            <a:avLst/>
          </a:prstGeom>
          <a:noFill/>
        </p:spPr>
        <p:txBody>
          <a:bodyPr wrap="none" rtlCol="0">
            <a:spAutoFit/>
          </a:bodyPr>
          <a:lstStyle/>
          <a:p>
            <a:r>
              <a:rPr lang="en-GB" sz="4400" b="1" dirty="0" smtClean="0">
                <a:latin typeface="Times New Roman" pitchFamily="18" charset="0"/>
                <a:cs typeface="Times New Roman" pitchFamily="18" charset="0"/>
              </a:rPr>
              <a:t>CSA</a:t>
            </a:r>
            <a:endParaRPr lang="en-GB" sz="5400" b="1" dirty="0">
              <a:latin typeface="Times New Roman" pitchFamily="18" charset="0"/>
              <a:cs typeface="Times New Roman" pitchFamily="18" charset="0"/>
            </a:endParaRPr>
          </a:p>
        </p:txBody>
      </p:sp>
      <p:sp>
        <p:nvSpPr>
          <p:cNvPr id="5" name="Oval 4"/>
          <p:cNvSpPr/>
          <p:nvPr/>
        </p:nvSpPr>
        <p:spPr>
          <a:xfrm>
            <a:off x="3419872" y="2420888"/>
            <a:ext cx="2016224" cy="21602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latin typeface="Times New Roman" pitchFamily="18" charset="0"/>
                <a:cs typeface="Times New Roman" pitchFamily="18" charset="0"/>
              </a:rPr>
              <a:t>CSA</a:t>
            </a:r>
            <a:endParaRPr lang="en-GB" b="1" dirty="0">
              <a:solidFill>
                <a:schemeClr val="tx1"/>
              </a:solidFill>
              <a:latin typeface="Times New Roman" pitchFamily="18" charset="0"/>
              <a:cs typeface="Times New Roman" pitchFamily="18" charset="0"/>
            </a:endParaRPr>
          </a:p>
        </p:txBody>
      </p:sp>
      <p:sp>
        <p:nvSpPr>
          <p:cNvPr id="7" name="Oval 6"/>
          <p:cNvSpPr/>
          <p:nvPr/>
        </p:nvSpPr>
        <p:spPr>
          <a:xfrm rot="19199340">
            <a:off x="1357796" y="3826070"/>
            <a:ext cx="3314554" cy="22385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rot="13696607">
            <a:off x="1215776" y="1319549"/>
            <a:ext cx="2992236" cy="23162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rot="13159454">
            <a:off x="4279080" y="3745551"/>
            <a:ext cx="3173481" cy="22694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rot="16200000">
            <a:off x="3022074" y="450046"/>
            <a:ext cx="2749743"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imes New Roman" pitchFamily="18" charset="0"/>
              <a:cs typeface="Times New Roman" pitchFamily="18" charset="0"/>
            </a:endParaRPr>
          </a:p>
        </p:txBody>
      </p:sp>
      <p:sp>
        <p:nvSpPr>
          <p:cNvPr id="11" name="Oval 10"/>
          <p:cNvSpPr/>
          <p:nvPr/>
        </p:nvSpPr>
        <p:spPr>
          <a:xfrm rot="18798732">
            <a:off x="4634615" y="1067855"/>
            <a:ext cx="3173481" cy="23709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203848" y="1075963"/>
            <a:ext cx="2125903" cy="984885"/>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RISK</a:t>
            </a:r>
            <a:br>
              <a:rPr lang="en-GB" sz="2000" b="1" dirty="0" smtClean="0">
                <a:latin typeface="Times New Roman" pitchFamily="18" charset="0"/>
                <a:cs typeface="Times New Roman" pitchFamily="18" charset="0"/>
              </a:rPr>
            </a:br>
            <a:r>
              <a:rPr lang="en-GB" sz="2000" b="1" dirty="0" smtClean="0">
                <a:latin typeface="Times New Roman" pitchFamily="18" charset="0"/>
                <a:cs typeface="Times New Roman" pitchFamily="18" charset="0"/>
              </a:rPr>
              <a:t>MANAGEMENT</a:t>
            </a:r>
          </a:p>
          <a:p>
            <a:pPr algn="ctr"/>
            <a:endParaRPr lang="en-GB" dirty="0"/>
          </a:p>
        </p:txBody>
      </p:sp>
      <p:sp>
        <p:nvSpPr>
          <p:cNvPr id="14" name="TextBox 13"/>
          <p:cNvSpPr txBox="1"/>
          <p:nvPr/>
        </p:nvSpPr>
        <p:spPr>
          <a:xfrm>
            <a:off x="1763688" y="1844824"/>
            <a:ext cx="1555234"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BUSINESS</a:t>
            </a:r>
          </a:p>
          <a:p>
            <a:r>
              <a:rPr lang="en-GB" sz="2000" b="1" dirty="0" smtClean="0">
                <a:latin typeface="Times New Roman" pitchFamily="18" charset="0"/>
                <a:cs typeface="Times New Roman" pitchFamily="18" charset="0"/>
              </a:rPr>
              <a:t>PLANNING</a:t>
            </a:r>
            <a:endParaRPr lang="en-GB" sz="2000" b="1" dirty="0">
              <a:latin typeface="Times New Roman" pitchFamily="18" charset="0"/>
              <a:cs typeface="Times New Roman" pitchFamily="18" charset="0"/>
            </a:endParaRPr>
          </a:p>
        </p:txBody>
      </p:sp>
      <p:sp>
        <p:nvSpPr>
          <p:cNvPr id="15" name="TextBox 14"/>
          <p:cNvSpPr txBox="1"/>
          <p:nvPr/>
        </p:nvSpPr>
        <p:spPr>
          <a:xfrm>
            <a:off x="1798025" y="4881354"/>
            <a:ext cx="2125903" cy="707886"/>
          </a:xfrm>
          <a:prstGeom prst="rect">
            <a:avLst/>
          </a:prstGeom>
          <a:noFill/>
        </p:spPr>
        <p:txBody>
          <a:bodyPr wrap="none" rtlCol="0">
            <a:spAutoFit/>
          </a:bodyPr>
          <a:lstStyle/>
          <a:p>
            <a:r>
              <a:rPr lang="en-GB" sz="2000" b="1" dirty="0" smtClean="0">
                <a:latin typeface="Times New Roman" pitchFamily="18" charset="0"/>
                <a:cs typeface="Times New Roman" pitchFamily="18" charset="0"/>
              </a:rPr>
              <a:t>CONTROL</a:t>
            </a:r>
          </a:p>
          <a:p>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16" name="TextBox 15"/>
          <p:cNvSpPr txBox="1"/>
          <p:nvPr/>
        </p:nvSpPr>
        <p:spPr>
          <a:xfrm>
            <a:off x="5681190" y="4881354"/>
            <a:ext cx="1483098"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CONTROL</a:t>
            </a:r>
          </a:p>
          <a:p>
            <a:pPr algn="ctr"/>
            <a:r>
              <a:rPr lang="en-GB" sz="2000" b="1" dirty="0" smtClean="0">
                <a:latin typeface="Times New Roman" pitchFamily="18" charset="0"/>
                <a:cs typeface="Times New Roman" pitchFamily="18" charset="0"/>
              </a:rPr>
              <a:t>DESIGN</a:t>
            </a:r>
            <a:endParaRPr lang="en-GB" sz="2000" b="1" dirty="0">
              <a:latin typeface="Times New Roman" pitchFamily="18" charset="0"/>
              <a:cs typeface="Times New Roman" pitchFamily="18" charset="0"/>
            </a:endParaRPr>
          </a:p>
        </p:txBody>
      </p:sp>
      <p:sp>
        <p:nvSpPr>
          <p:cNvPr id="17" name="TextBox 16"/>
          <p:cNvSpPr txBox="1"/>
          <p:nvPr/>
        </p:nvSpPr>
        <p:spPr>
          <a:xfrm>
            <a:off x="5182401" y="1628800"/>
            <a:ext cx="2125903" cy="707886"/>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QUALITY</a:t>
            </a:r>
          </a:p>
          <a:p>
            <a:pPr algn="ctr"/>
            <a:r>
              <a:rPr lang="en-GB" sz="2000" b="1" dirty="0" smtClean="0">
                <a:latin typeface="Times New Roman" pitchFamily="18" charset="0"/>
                <a:cs typeface="Times New Roman" pitchFamily="18" charset="0"/>
              </a:rPr>
              <a:t>MANAGEMENT</a:t>
            </a:r>
            <a:endParaRPr lang="en-GB" sz="2000" b="1" dirty="0">
              <a:latin typeface="Times New Roman" pitchFamily="18" charset="0"/>
              <a:cs typeface="Times New Roman" pitchFamily="18" charset="0"/>
            </a:endParaRPr>
          </a:p>
        </p:txBody>
      </p:sp>
      <p:sp>
        <p:nvSpPr>
          <p:cNvPr id="20" name="Oval 19"/>
          <p:cNvSpPr/>
          <p:nvPr/>
        </p:nvSpPr>
        <p:spPr>
          <a:xfrm>
            <a:off x="5076056" y="2636912"/>
            <a:ext cx="2996763"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rot="4951237">
            <a:off x="3158425" y="4294213"/>
            <a:ext cx="2996763"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827584" y="2564904"/>
            <a:ext cx="2996763"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rot="18568033">
            <a:off x="4407728" y="2098471"/>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rot="13929245">
            <a:off x="3203813" y="1954747"/>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rot="18568033">
            <a:off x="3183592" y="3848437"/>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rot="13025886">
            <a:off x="4505383" y="3685045"/>
            <a:ext cx="1466051" cy="1226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2411760" y="2890559"/>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rot="1080119">
            <a:off x="5044771" y="2968789"/>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69551" y="303039"/>
            <a:ext cx="3900683" cy="707886"/>
          </a:xfrm>
          <a:prstGeom prst="rect">
            <a:avLst/>
          </a:prstGeom>
          <a:noFill/>
        </p:spPr>
        <p:txBody>
          <a:bodyPr wrap="none" rtlCol="0">
            <a:spAutoFit/>
          </a:bodyPr>
          <a:lstStyle/>
          <a:p>
            <a:r>
              <a:rPr lang="en-GB" sz="2000" b="1" i="1" dirty="0" smtClean="0">
                <a:latin typeface="Times New Roman" pitchFamily="18" charset="0"/>
                <a:cs typeface="Times New Roman" pitchFamily="18" charset="0"/>
              </a:rPr>
              <a:t>“CSA should be integrated with…..</a:t>
            </a:r>
          </a:p>
          <a:p>
            <a:r>
              <a:rPr lang="en-GB" sz="2000" b="1" i="1" dirty="0" smtClean="0">
                <a:latin typeface="Times New Roman" pitchFamily="18" charset="0"/>
                <a:cs typeface="Times New Roman" pitchFamily="18" charset="0"/>
              </a:rPr>
              <a:t>2015</a:t>
            </a:r>
            <a:endParaRPr lang="en-GB"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227330049"/>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extBox 3"/>
          <p:cNvSpPr txBox="1"/>
          <p:nvPr/>
        </p:nvSpPr>
        <p:spPr>
          <a:xfrm>
            <a:off x="3762876" y="3019599"/>
            <a:ext cx="1313180" cy="769441"/>
          </a:xfrm>
          <a:prstGeom prst="rect">
            <a:avLst/>
          </a:prstGeom>
          <a:noFill/>
        </p:spPr>
        <p:txBody>
          <a:bodyPr wrap="none" rtlCol="0">
            <a:spAutoFit/>
          </a:bodyPr>
          <a:lstStyle/>
          <a:p>
            <a:r>
              <a:rPr lang="en-GB" sz="4400" b="1" dirty="0" smtClean="0">
                <a:latin typeface="Times New Roman" pitchFamily="18" charset="0"/>
                <a:cs typeface="Times New Roman" pitchFamily="18" charset="0"/>
              </a:rPr>
              <a:t>CSA</a:t>
            </a:r>
            <a:endParaRPr lang="en-GB" sz="5400" b="1" dirty="0">
              <a:latin typeface="Times New Roman" pitchFamily="18" charset="0"/>
              <a:cs typeface="Times New Roman" pitchFamily="18" charset="0"/>
            </a:endParaRPr>
          </a:p>
        </p:txBody>
      </p:sp>
      <p:sp>
        <p:nvSpPr>
          <p:cNvPr id="5" name="Oval 4"/>
          <p:cNvSpPr/>
          <p:nvPr/>
        </p:nvSpPr>
        <p:spPr>
          <a:xfrm>
            <a:off x="3419872" y="2420888"/>
            <a:ext cx="2016224" cy="21602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latin typeface="Times New Roman" pitchFamily="18" charset="0"/>
                <a:cs typeface="Times New Roman" pitchFamily="18" charset="0"/>
              </a:rPr>
              <a:t>CSA</a:t>
            </a:r>
            <a:endParaRPr lang="en-GB" b="1" dirty="0">
              <a:solidFill>
                <a:schemeClr val="tx1"/>
              </a:solidFill>
              <a:latin typeface="Times New Roman" pitchFamily="18" charset="0"/>
              <a:cs typeface="Times New Roman" pitchFamily="18" charset="0"/>
            </a:endParaRPr>
          </a:p>
        </p:txBody>
      </p:sp>
      <p:sp>
        <p:nvSpPr>
          <p:cNvPr id="7" name="Oval 6"/>
          <p:cNvSpPr/>
          <p:nvPr/>
        </p:nvSpPr>
        <p:spPr>
          <a:xfrm rot="19199340">
            <a:off x="1357796" y="3826070"/>
            <a:ext cx="3314554" cy="223858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rot="13696607">
            <a:off x="1215776" y="1319549"/>
            <a:ext cx="2992236" cy="231625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rot="13159454">
            <a:off x="4279080" y="3745551"/>
            <a:ext cx="3173481" cy="22694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rot="16200000">
            <a:off x="3022074" y="450046"/>
            <a:ext cx="2749743" cy="23709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Times New Roman" pitchFamily="18" charset="0"/>
              <a:cs typeface="Times New Roman" pitchFamily="18" charset="0"/>
            </a:endParaRPr>
          </a:p>
        </p:txBody>
      </p:sp>
      <p:sp>
        <p:nvSpPr>
          <p:cNvPr id="11" name="Oval 10"/>
          <p:cNvSpPr/>
          <p:nvPr/>
        </p:nvSpPr>
        <p:spPr>
          <a:xfrm rot="18798732">
            <a:off x="4634615" y="1067855"/>
            <a:ext cx="3173481" cy="23709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3203848" y="1075963"/>
            <a:ext cx="2125903" cy="984885"/>
          </a:xfrm>
          <a:prstGeom prst="rect">
            <a:avLst/>
          </a:prstGeom>
          <a:noFill/>
        </p:spPr>
        <p:txBody>
          <a:bodyPr wrap="none" rtlCol="0">
            <a:spAutoFit/>
          </a:bodyPr>
          <a:lstStyle/>
          <a:p>
            <a:pPr algn="ctr"/>
            <a:r>
              <a:rPr lang="en-GB" sz="2000" b="1" dirty="0" smtClean="0">
                <a:latin typeface="Times New Roman" pitchFamily="18" charset="0"/>
                <a:cs typeface="Times New Roman" pitchFamily="18" charset="0"/>
              </a:rPr>
              <a:t>RISK</a:t>
            </a:r>
            <a:br>
              <a:rPr lang="en-GB" sz="2000" b="1" dirty="0" smtClean="0">
                <a:latin typeface="Times New Roman" pitchFamily="18" charset="0"/>
                <a:cs typeface="Times New Roman" pitchFamily="18" charset="0"/>
              </a:rPr>
            </a:br>
            <a:r>
              <a:rPr lang="en-GB" sz="2000" b="1" dirty="0" smtClean="0">
                <a:latin typeface="Times New Roman" pitchFamily="18" charset="0"/>
                <a:cs typeface="Times New Roman" pitchFamily="18" charset="0"/>
              </a:rPr>
              <a:t>MANAGEMENT</a:t>
            </a:r>
          </a:p>
          <a:p>
            <a:pPr algn="ctr"/>
            <a:endParaRPr lang="en-GB" dirty="0"/>
          </a:p>
        </p:txBody>
      </p:sp>
      <p:sp>
        <p:nvSpPr>
          <p:cNvPr id="15" name="TextBox 14"/>
          <p:cNvSpPr txBox="1"/>
          <p:nvPr/>
        </p:nvSpPr>
        <p:spPr>
          <a:xfrm>
            <a:off x="1666961" y="5117122"/>
            <a:ext cx="2040943" cy="400110"/>
          </a:xfrm>
          <a:prstGeom prst="rect">
            <a:avLst/>
          </a:prstGeom>
          <a:solidFill>
            <a:schemeClr val="bg1"/>
          </a:solidFill>
        </p:spPr>
        <p:txBody>
          <a:bodyPr wrap="none" rtlCol="0">
            <a:spAutoFit/>
          </a:bodyPr>
          <a:lstStyle/>
          <a:p>
            <a:r>
              <a:rPr lang="en-GB" sz="2000" b="1" dirty="0" smtClean="0">
                <a:latin typeface="Times New Roman" pitchFamily="18" charset="0"/>
                <a:cs typeface="Times New Roman" pitchFamily="18" charset="0"/>
              </a:rPr>
              <a:t>GOVERNANCE</a:t>
            </a:r>
            <a:endParaRPr lang="en-GB" sz="2000" b="1" dirty="0">
              <a:latin typeface="Times New Roman" pitchFamily="18" charset="0"/>
              <a:cs typeface="Times New Roman" pitchFamily="18" charset="0"/>
            </a:endParaRPr>
          </a:p>
        </p:txBody>
      </p:sp>
      <p:sp>
        <p:nvSpPr>
          <p:cNvPr id="16" name="TextBox 15"/>
          <p:cNvSpPr txBox="1"/>
          <p:nvPr/>
        </p:nvSpPr>
        <p:spPr>
          <a:xfrm>
            <a:off x="5681190" y="4881354"/>
            <a:ext cx="1483098" cy="707886"/>
          </a:xfrm>
          <a:prstGeom prst="rect">
            <a:avLst/>
          </a:prstGeom>
          <a:solidFill>
            <a:srgbClr val="FFFF00"/>
          </a:solidFill>
        </p:spPr>
        <p:txBody>
          <a:bodyPr wrap="none" rtlCol="0">
            <a:spAutoFit/>
          </a:bodyPr>
          <a:lstStyle/>
          <a:p>
            <a:pPr algn="ctr"/>
            <a:r>
              <a:rPr lang="en-GB" sz="2000" b="1" dirty="0" smtClean="0">
                <a:latin typeface="Times New Roman" pitchFamily="18" charset="0"/>
                <a:cs typeface="Times New Roman" pitchFamily="18" charset="0"/>
              </a:rPr>
              <a:t>CONTROL</a:t>
            </a:r>
          </a:p>
          <a:p>
            <a:pPr algn="ctr"/>
            <a:r>
              <a:rPr lang="en-GB" sz="2000" b="1" dirty="0" smtClean="0">
                <a:latin typeface="Times New Roman" pitchFamily="18" charset="0"/>
                <a:cs typeface="Times New Roman" pitchFamily="18" charset="0"/>
              </a:rPr>
              <a:t>DESIGN</a:t>
            </a:r>
            <a:endParaRPr lang="en-GB" sz="2000" b="1" dirty="0">
              <a:latin typeface="Times New Roman" pitchFamily="18" charset="0"/>
              <a:cs typeface="Times New Roman" pitchFamily="18" charset="0"/>
            </a:endParaRPr>
          </a:p>
        </p:txBody>
      </p:sp>
      <p:sp>
        <p:nvSpPr>
          <p:cNvPr id="17" name="TextBox 16"/>
          <p:cNvSpPr txBox="1"/>
          <p:nvPr/>
        </p:nvSpPr>
        <p:spPr>
          <a:xfrm>
            <a:off x="5330297" y="1628800"/>
            <a:ext cx="1830117" cy="400110"/>
          </a:xfrm>
          <a:prstGeom prst="rect">
            <a:avLst/>
          </a:prstGeom>
          <a:solidFill>
            <a:schemeClr val="bg1"/>
          </a:solidFill>
        </p:spPr>
        <p:txBody>
          <a:bodyPr wrap="none" rtlCol="0">
            <a:spAutoFit/>
          </a:bodyPr>
          <a:lstStyle/>
          <a:p>
            <a:pPr algn="ctr"/>
            <a:r>
              <a:rPr lang="en-GB" sz="2000" b="1" dirty="0" smtClean="0">
                <a:latin typeface="Times New Roman" pitchFamily="18" charset="0"/>
                <a:cs typeface="Times New Roman" pitchFamily="18" charset="0"/>
              </a:rPr>
              <a:t>INNOVATION</a:t>
            </a:r>
            <a:endParaRPr lang="en-GB" sz="2000" b="1" dirty="0">
              <a:latin typeface="Times New Roman" pitchFamily="18" charset="0"/>
              <a:cs typeface="Times New Roman" pitchFamily="18" charset="0"/>
            </a:endParaRPr>
          </a:p>
        </p:txBody>
      </p:sp>
      <p:sp>
        <p:nvSpPr>
          <p:cNvPr id="20" name="Oval 19"/>
          <p:cNvSpPr/>
          <p:nvPr/>
        </p:nvSpPr>
        <p:spPr>
          <a:xfrm>
            <a:off x="5076056" y="2636912"/>
            <a:ext cx="2996763"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p:nvSpPr>
        <p:spPr>
          <a:xfrm rot="4951237">
            <a:off x="3158425" y="4294213"/>
            <a:ext cx="2996763"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179512" y="2564904"/>
            <a:ext cx="3644835" cy="19564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rot="18568033">
            <a:off x="4407728" y="2098471"/>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rot="13929245">
            <a:off x="3203813" y="1954747"/>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rot="18568033">
            <a:off x="3183592" y="3848437"/>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rot="13025886">
            <a:off x="4505383" y="3685045"/>
            <a:ext cx="1466051" cy="12260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p:nvSpPr>
        <p:spPr>
          <a:xfrm>
            <a:off x="2457877" y="2890559"/>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p:nvSpPr>
        <p:spPr>
          <a:xfrm rot="1080119">
            <a:off x="5044771" y="2968789"/>
            <a:ext cx="1466051" cy="119912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79512" y="3316922"/>
            <a:ext cx="2364943"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SUSTAINABILITY</a:t>
            </a:r>
            <a:endParaRPr lang="en-GB" sz="2000" b="1" dirty="0">
              <a:latin typeface="Times New Roman" pitchFamily="18" charset="0"/>
              <a:cs typeface="Times New Roman" pitchFamily="18" charset="0"/>
            </a:endParaRPr>
          </a:p>
        </p:txBody>
      </p:sp>
      <p:sp>
        <p:nvSpPr>
          <p:cNvPr id="3" name="TextBox 2"/>
          <p:cNvSpPr txBox="1"/>
          <p:nvPr/>
        </p:nvSpPr>
        <p:spPr>
          <a:xfrm>
            <a:off x="6514828" y="3316922"/>
            <a:ext cx="1513556"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SECURITY</a:t>
            </a:r>
            <a:endParaRPr lang="en-GB" sz="2000" b="1" dirty="0">
              <a:latin typeface="Times New Roman" pitchFamily="18" charset="0"/>
              <a:cs typeface="Times New Roman" pitchFamily="18" charset="0"/>
            </a:endParaRPr>
          </a:p>
        </p:txBody>
      </p:sp>
      <p:sp>
        <p:nvSpPr>
          <p:cNvPr id="6" name="TextBox 5"/>
          <p:cNvSpPr txBox="1"/>
          <p:nvPr/>
        </p:nvSpPr>
        <p:spPr>
          <a:xfrm>
            <a:off x="4067944" y="5157192"/>
            <a:ext cx="1195135"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VALUES</a:t>
            </a:r>
            <a:endParaRPr lang="en-GB" sz="2000" b="1" dirty="0">
              <a:latin typeface="Times New Roman" pitchFamily="18" charset="0"/>
              <a:cs typeface="Times New Roman" pitchFamily="18" charset="0"/>
            </a:endParaRPr>
          </a:p>
        </p:txBody>
      </p:sp>
      <p:sp>
        <p:nvSpPr>
          <p:cNvPr id="30" name="TextBox 29"/>
          <p:cNvSpPr txBox="1"/>
          <p:nvPr/>
        </p:nvSpPr>
        <p:spPr>
          <a:xfrm>
            <a:off x="69551" y="303039"/>
            <a:ext cx="3900683" cy="707886"/>
          </a:xfrm>
          <a:prstGeom prst="rect">
            <a:avLst/>
          </a:prstGeom>
          <a:noFill/>
        </p:spPr>
        <p:txBody>
          <a:bodyPr wrap="none" rtlCol="0">
            <a:spAutoFit/>
          </a:bodyPr>
          <a:lstStyle/>
          <a:p>
            <a:r>
              <a:rPr lang="en-GB" sz="2000" b="1" i="1" dirty="0" smtClean="0">
                <a:latin typeface="Times New Roman" pitchFamily="18" charset="0"/>
                <a:cs typeface="Times New Roman" pitchFamily="18" charset="0"/>
              </a:rPr>
              <a:t>“CSA should be integrated with…..</a:t>
            </a:r>
          </a:p>
          <a:p>
            <a:r>
              <a:rPr lang="en-GB" sz="2000" b="1" i="1" dirty="0" smtClean="0">
                <a:latin typeface="Times New Roman" pitchFamily="18" charset="0"/>
                <a:cs typeface="Times New Roman" pitchFamily="18" charset="0"/>
              </a:rPr>
              <a:t>2016</a:t>
            </a:r>
            <a:endParaRPr lang="en-GB" sz="2000" b="1" i="1" dirty="0">
              <a:latin typeface="Times New Roman" pitchFamily="18" charset="0"/>
              <a:cs typeface="Times New Roman" pitchFamily="18" charset="0"/>
            </a:endParaRPr>
          </a:p>
        </p:txBody>
      </p:sp>
      <p:sp>
        <p:nvSpPr>
          <p:cNvPr id="31" name="TextBox 30"/>
          <p:cNvSpPr txBox="1"/>
          <p:nvPr/>
        </p:nvSpPr>
        <p:spPr>
          <a:xfrm>
            <a:off x="1187624" y="1700808"/>
            <a:ext cx="2002471" cy="707886"/>
          </a:xfrm>
          <a:prstGeom prst="rect">
            <a:avLst/>
          </a:prstGeom>
          <a:solidFill>
            <a:schemeClr val="bg1"/>
          </a:solidFill>
        </p:spPr>
        <p:txBody>
          <a:bodyPr wrap="none" rtlCol="0">
            <a:spAutoFit/>
          </a:bodyPr>
          <a:lstStyle/>
          <a:p>
            <a:pPr algn="ctr"/>
            <a:r>
              <a:rPr lang="en-GB" sz="2000" b="1" dirty="0" smtClean="0">
                <a:latin typeface="Times New Roman" pitchFamily="18" charset="0"/>
                <a:cs typeface="Times New Roman" pitchFamily="18" charset="0"/>
              </a:rPr>
              <a:t>	RESPONSIBLE</a:t>
            </a:r>
          </a:p>
          <a:p>
            <a:pPr algn="ctr"/>
            <a:r>
              <a:rPr lang="en-GB" sz="2000" b="1" dirty="0" smtClean="0">
                <a:latin typeface="Times New Roman" pitchFamily="18" charset="0"/>
                <a:cs typeface="Times New Roman" pitchFamily="18" charset="0"/>
              </a:rPr>
              <a:t>LEADERSHIP</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21788859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60" y="188640"/>
            <a:ext cx="7772400" cy="1470025"/>
          </a:xfrm>
        </p:spPr>
        <p:txBody>
          <a:bodyPr>
            <a:normAutofit/>
          </a:bodyPr>
          <a:lstStyle/>
          <a:p>
            <a:r>
              <a:rPr lang="en-GB" sz="3600" b="1" dirty="0" smtClean="0">
                <a:latin typeface="Arial" pitchFamily="34" charset="0"/>
                <a:cs typeface="Arial" pitchFamily="34" charset="0"/>
              </a:rPr>
              <a:t>Corporate Governance </a:t>
            </a:r>
            <a:endParaRPr lang="en-GB" sz="3600" b="1" dirty="0">
              <a:latin typeface="Arial" pitchFamily="34" charset="0"/>
              <a:cs typeface="Arial" pitchFamily="34" charset="0"/>
            </a:endParaRPr>
          </a:p>
        </p:txBody>
      </p:sp>
      <p:pic>
        <p:nvPicPr>
          <p:cNvPr id="5" name="Picture 2" descr="http://thefinancialbrand.com/wp-content/uploads/2009/01/cu-core-value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340769"/>
            <a:ext cx="7848872" cy="54207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617225" y="764704"/>
            <a:ext cx="1195135"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VALUES</a:t>
            </a:r>
            <a:endParaRPr lang="en-GB"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35496" y="4147164"/>
            <a:ext cx="1890663" cy="2666212"/>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7236296" y="4437112"/>
            <a:ext cx="1849637" cy="2376264"/>
          </a:xfrm>
          <a:prstGeom prst="rect">
            <a:avLst/>
          </a:prstGeom>
          <a:noFill/>
          <a:ln w="9525">
            <a:noFill/>
            <a:miter lim="800000"/>
            <a:headEnd/>
            <a:tailEnd/>
          </a:ln>
        </p:spPr>
      </p:pic>
    </p:spTree>
    <p:extLst>
      <p:ext uri="{BB962C8B-B14F-4D97-AF65-F5344CB8AC3E}">
        <p14:creationId xmlns:p14="http://schemas.microsoft.com/office/powerpoint/2010/main" xmlns="" val="3141871510"/>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59632" y="1484785"/>
            <a:ext cx="7056437" cy="4464496"/>
          </a:xfrm>
        </p:spPr>
        <p:txBody>
          <a:bodyPr/>
          <a:lstStyle/>
          <a:p>
            <a:pPr algn="l">
              <a:buNone/>
            </a:pPr>
            <a:r>
              <a:rPr lang="en-GB" b="1" dirty="0" smtClean="0">
                <a:solidFill>
                  <a:schemeClr val="tx1"/>
                </a:solidFill>
              </a:rPr>
              <a:t>    			 		</a:t>
            </a:r>
          </a:p>
          <a:p>
            <a:pPr algn="l"/>
            <a:endParaRPr lang="en-GB" b="1" dirty="0" smtClean="0">
              <a:solidFill>
                <a:schemeClr val="tx1"/>
              </a:solidFill>
            </a:endParaRPr>
          </a:p>
          <a:p>
            <a:pPr algn="l"/>
            <a:endParaRPr lang="en-GB" b="1" dirty="0">
              <a:solidFill>
                <a:schemeClr val="tx1"/>
              </a:solidFill>
            </a:endParaRPr>
          </a:p>
        </p:txBody>
      </p:sp>
      <p:sp>
        <p:nvSpPr>
          <p:cNvPr id="8" name="Title 1"/>
          <p:cNvSpPr txBox="1">
            <a:spLocks noGrp="1"/>
          </p:cNvSpPr>
          <p:nvPr>
            <p:ph type="title"/>
          </p:nvPr>
        </p:nvSpPr>
        <p:spPr>
          <a:xfrm>
            <a:off x="5220072" y="836712"/>
            <a:ext cx="3384376" cy="1503040"/>
          </a:xfrm>
          <a:prstGeom prst="rect">
            <a:avLst/>
          </a:prstGeom>
          <a:solidFill>
            <a:schemeClr val="accent1">
              <a:lumMod val="40000"/>
              <a:lumOff val="60000"/>
            </a:schemeClr>
          </a:solidFill>
          <a:ln w="25400" cap="flat" cmpd="sng" algn="ctr">
            <a:solidFill>
              <a:schemeClr val="accent1">
                <a:lumMod val="20000"/>
                <a:lumOff val="80000"/>
              </a:schemeClr>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smtClean="0">
                <a:latin typeface="Times New Roman" pitchFamily="18" charset="0"/>
                <a:cs typeface="Times New Roman" pitchFamily="18" charset="0"/>
              </a:rPr>
              <a:t>Corporate </a:t>
            </a:r>
            <a:br>
              <a:rPr lang="en-GB" sz="3600" b="1" dirty="0" smtClean="0">
                <a:latin typeface="Times New Roman" pitchFamily="18" charset="0"/>
                <a:cs typeface="Times New Roman" pitchFamily="18" charset="0"/>
              </a:rPr>
            </a:br>
            <a:r>
              <a:rPr lang="en-GB" sz="3600" b="1" dirty="0" smtClean="0">
                <a:latin typeface="Times New Roman" pitchFamily="18" charset="0"/>
                <a:cs typeface="Times New Roman" pitchFamily="18" charset="0"/>
              </a:rPr>
              <a:t>Governance </a:t>
            </a:r>
            <a:br>
              <a:rPr lang="en-GB" sz="3600" b="1" dirty="0" smtClean="0">
                <a:latin typeface="Times New Roman" pitchFamily="18" charset="0"/>
                <a:cs typeface="Times New Roman" pitchFamily="18" charset="0"/>
              </a:rPr>
            </a:br>
            <a:endParaRPr lang="en-GB" sz="3600" b="1" dirty="0">
              <a:latin typeface="Times New Roman" pitchFamily="18" charset="0"/>
              <a:cs typeface="Times New Roman" pitchFamily="18" charset="0"/>
            </a:endParaRPr>
          </a:p>
        </p:txBody>
      </p:sp>
      <p:pic>
        <p:nvPicPr>
          <p:cNvPr id="12" name="imgMain" descr="Picture of Laughing Gravy in Borough &amp; Southwark, London"/>
          <p:cNvPicPr/>
          <p:nvPr/>
        </p:nvPicPr>
        <p:blipFill>
          <a:blip r:embed="rId2" cstate="print"/>
          <a:srcRect/>
          <a:stretch>
            <a:fillRect/>
          </a:stretch>
        </p:blipFill>
        <p:spPr bwMode="auto">
          <a:xfrm>
            <a:off x="467544" y="3212976"/>
            <a:ext cx="4320480" cy="3096344"/>
          </a:xfrm>
          <a:prstGeom prst="rect">
            <a:avLst/>
          </a:prstGeom>
          <a:noFill/>
          <a:ln w="9525">
            <a:noFill/>
            <a:miter lim="800000"/>
            <a:headEnd/>
            <a:tailEnd/>
          </a:ln>
        </p:spPr>
      </p:pic>
      <p:sp>
        <p:nvSpPr>
          <p:cNvPr id="13" name="TextBox 12"/>
          <p:cNvSpPr txBox="1"/>
          <p:nvPr/>
        </p:nvSpPr>
        <p:spPr>
          <a:xfrm>
            <a:off x="5076056" y="3210649"/>
            <a:ext cx="3816424" cy="295465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b="1" dirty="0" smtClean="0">
              <a:latin typeface="Arial" pitchFamily="34" charset="0"/>
              <a:cs typeface="Arial" pitchFamily="34" charset="0"/>
            </a:endParaRPr>
          </a:p>
          <a:p>
            <a:pPr algn="ctr"/>
            <a:r>
              <a:rPr lang="en-GB" sz="2400" b="1" dirty="0" smtClean="0">
                <a:solidFill>
                  <a:schemeClr val="tx2"/>
                </a:solidFill>
                <a:latin typeface="Times New Roman" pitchFamily="18" charset="0"/>
                <a:cs typeface="Times New Roman" pitchFamily="18" charset="0"/>
              </a:rPr>
              <a:t>ACCOUNTABILITY</a:t>
            </a:r>
          </a:p>
          <a:p>
            <a:pPr algn="ctr"/>
            <a:r>
              <a:rPr lang="en-GB" sz="2400" b="1" dirty="0" smtClean="0">
                <a:solidFill>
                  <a:schemeClr val="tx2"/>
                </a:solidFill>
                <a:latin typeface="Times New Roman" pitchFamily="18" charset="0"/>
                <a:cs typeface="Times New Roman" pitchFamily="18" charset="0"/>
              </a:rPr>
              <a:t>TRANSPARENCY</a:t>
            </a:r>
            <a:endParaRPr lang="en-GB" sz="2400" b="1" dirty="0">
              <a:solidFill>
                <a:schemeClr val="tx2"/>
              </a:solidFill>
              <a:latin typeface="Times New Roman" pitchFamily="18" charset="0"/>
              <a:cs typeface="Times New Roman" pitchFamily="18" charset="0"/>
            </a:endParaRPr>
          </a:p>
          <a:p>
            <a:pPr algn="ctr"/>
            <a:r>
              <a:rPr lang="en-GB" sz="2400" b="1" dirty="0" smtClean="0">
                <a:solidFill>
                  <a:schemeClr val="tx2"/>
                </a:solidFill>
                <a:latin typeface="Times New Roman" pitchFamily="18" charset="0"/>
                <a:cs typeface="Times New Roman" pitchFamily="18" charset="0"/>
              </a:rPr>
              <a:t>OPENNESS</a:t>
            </a:r>
          </a:p>
          <a:p>
            <a:pPr algn="ctr"/>
            <a:r>
              <a:rPr lang="en-GB" sz="2400" b="1" dirty="0" smtClean="0">
                <a:solidFill>
                  <a:schemeClr val="tx2"/>
                </a:solidFill>
                <a:latin typeface="Times New Roman" pitchFamily="18" charset="0"/>
                <a:cs typeface="Times New Roman" pitchFamily="18" charset="0"/>
              </a:rPr>
              <a:t>OBJECTIVITY</a:t>
            </a:r>
          </a:p>
          <a:p>
            <a:pPr algn="ctr"/>
            <a:r>
              <a:rPr lang="en-GB" sz="2400" b="1" dirty="0" smtClean="0">
                <a:solidFill>
                  <a:schemeClr val="tx2"/>
                </a:solidFill>
                <a:latin typeface="Times New Roman" pitchFamily="18" charset="0"/>
                <a:cs typeface="Times New Roman" pitchFamily="18" charset="0"/>
              </a:rPr>
              <a:t>HONESTY</a:t>
            </a:r>
          </a:p>
          <a:p>
            <a:pPr algn="ctr"/>
            <a:r>
              <a:rPr lang="en-GB" sz="2400" b="1" dirty="0" smtClean="0">
                <a:solidFill>
                  <a:schemeClr val="tx2"/>
                </a:solidFill>
                <a:latin typeface="Times New Roman" pitchFamily="18" charset="0"/>
                <a:cs typeface="Times New Roman" pitchFamily="18" charset="0"/>
              </a:rPr>
              <a:t>LEADERSHIP</a:t>
            </a:r>
          </a:p>
          <a:p>
            <a:pPr algn="ctr"/>
            <a:endParaRPr lang="en-GB" sz="2400" b="1" dirty="0" smtClean="0">
              <a:latin typeface="Book Antiqua" pitchFamily="18" charset="0"/>
              <a:cs typeface="Arial" pitchFamily="34" charset="0"/>
            </a:endParaRPr>
          </a:p>
        </p:txBody>
      </p:sp>
      <p:sp>
        <p:nvSpPr>
          <p:cNvPr id="14" name="TextBox 13"/>
          <p:cNvSpPr txBox="1"/>
          <p:nvPr/>
        </p:nvSpPr>
        <p:spPr>
          <a:xfrm>
            <a:off x="899592" y="620688"/>
            <a:ext cx="3312368" cy="2123658"/>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i="1" dirty="0" smtClean="0">
                <a:solidFill>
                  <a:schemeClr val="tx2"/>
                </a:solidFill>
                <a:latin typeface="Times New Roman" pitchFamily="18" charset="0"/>
                <a:cs typeface="Times New Roman" pitchFamily="18" charset="0"/>
              </a:rPr>
              <a:t>The Laughing Gravy</a:t>
            </a:r>
            <a:r>
              <a:rPr lang="en-GB" sz="3200" b="1" i="1" baseline="0" dirty="0" smtClean="0">
                <a:solidFill>
                  <a:schemeClr val="tx2"/>
                </a:solidFill>
                <a:latin typeface="Times New Roman" pitchFamily="18" charset="0"/>
                <a:cs typeface="Times New Roman" pitchFamily="18" charset="0"/>
              </a:rPr>
              <a:t> </a:t>
            </a:r>
          </a:p>
          <a:p>
            <a:pPr algn="ctr"/>
            <a:r>
              <a:rPr lang="en-GB" sz="3200" b="1" i="1" dirty="0" smtClean="0">
                <a:solidFill>
                  <a:schemeClr val="tx2"/>
                </a:solidFill>
                <a:latin typeface="Times New Roman" pitchFamily="18" charset="0"/>
                <a:cs typeface="Times New Roman" pitchFamily="18" charset="0"/>
              </a:rPr>
              <a:t>Restaurant</a:t>
            </a:r>
          </a:p>
          <a:p>
            <a:pPr algn="ctr"/>
            <a:endParaRPr lang="en-GB" sz="3600" b="1" dirty="0" smtClean="0">
              <a:latin typeface="Book Antiqua" pitchFamily="18" charset="0"/>
              <a:cs typeface="Arial" pitchFamily="34" charset="0"/>
            </a:endParaRPr>
          </a:p>
        </p:txBody>
      </p:sp>
      <p:sp>
        <p:nvSpPr>
          <p:cNvPr id="7" name="TextBox 6"/>
          <p:cNvSpPr txBox="1"/>
          <p:nvPr/>
        </p:nvSpPr>
        <p:spPr>
          <a:xfrm>
            <a:off x="6444208" y="1876762"/>
            <a:ext cx="1195135"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VALUES</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4868558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01824"/>
            <a:ext cx="8229600" cy="1143000"/>
          </a:xfrm>
        </p:spPr>
        <p:txBody>
          <a:bodyPr>
            <a:noAutofit/>
          </a:bodyPr>
          <a:lstStyle/>
          <a:p>
            <a:r>
              <a:rPr lang="en-GB" sz="3200" b="1" dirty="0" smtClean="0">
                <a:solidFill>
                  <a:schemeClr val="bg1"/>
                </a:solidFill>
                <a:latin typeface="Times New Roman" pitchFamily="18" charset="0"/>
                <a:cs typeface="Times New Roman" pitchFamily="18" charset="0"/>
              </a:rPr>
              <a:t>A New Era of </a:t>
            </a:r>
            <a:br>
              <a:rPr lang="en-GB" sz="3200" b="1" dirty="0" smtClean="0">
                <a:solidFill>
                  <a:schemeClr val="bg1"/>
                </a:solidFill>
                <a:latin typeface="Times New Roman" pitchFamily="18" charset="0"/>
                <a:cs typeface="Times New Roman" pitchFamily="18" charset="0"/>
              </a:rPr>
            </a:br>
            <a:r>
              <a:rPr lang="en-GB" sz="3200" b="1" dirty="0" smtClean="0">
                <a:solidFill>
                  <a:schemeClr val="bg1"/>
                </a:solidFill>
                <a:latin typeface="Times New Roman" pitchFamily="18" charset="0"/>
                <a:cs typeface="Times New Roman" pitchFamily="18" charset="0"/>
              </a:rPr>
              <a:t/>
            </a:r>
            <a:br>
              <a:rPr lang="en-GB" sz="3200" b="1" dirty="0" smtClean="0">
                <a:solidFill>
                  <a:schemeClr val="bg1"/>
                </a:solidFill>
                <a:latin typeface="Times New Roman" pitchFamily="18" charset="0"/>
                <a:cs typeface="Times New Roman" pitchFamily="18" charset="0"/>
              </a:rPr>
            </a:br>
            <a:r>
              <a:rPr lang="en-GB" sz="3200" b="1" dirty="0" smtClean="0">
                <a:solidFill>
                  <a:schemeClr val="bg1"/>
                </a:solidFill>
                <a:latin typeface="Times New Roman" pitchFamily="18" charset="0"/>
                <a:cs typeface="Times New Roman" pitchFamily="18" charset="0"/>
              </a:rPr>
              <a:t>UN Global Compact-Accenture (2010)</a:t>
            </a:r>
            <a:br>
              <a:rPr lang="en-GB" sz="3200" b="1" dirty="0" smtClean="0">
                <a:solidFill>
                  <a:schemeClr val="bg1"/>
                </a:solidFill>
                <a:latin typeface="Times New Roman" pitchFamily="18" charset="0"/>
                <a:cs typeface="Times New Roman" pitchFamily="18" charset="0"/>
              </a:rPr>
            </a:br>
            <a:r>
              <a:rPr lang="en-GB" sz="3200" b="1" dirty="0" smtClean="0">
                <a:solidFill>
                  <a:schemeClr val="bg1"/>
                </a:solidFill>
                <a:latin typeface="Times New Roman" pitchFamily="18" charset="0"/>
                <a:cs typeface="Times New Roman" pitchFamily="18" charset="0"/>
              </a:rPr>
              <a:t> St. Petersburg Research Paper 2010</a:t>
            </a:r>
            <a:br>
              <a:rPr lang="en-GB" sz="3200" b="1" dirty="0" smtClean="0">
                <a:solidFill>
                  <a:schemeClr val="bg1"/>
                </a:solidFill>
                <a:latin typeface="Times New Roman" pitchFamily="18" charset="0"/>
                <a:cs typeface="Times New Roman" pitchFamily="18" charset="0"/>
              </a:rPr>
            </a:br>
            <a:endParaRPr lang="en-GB" sz="3200" b="1" dirty="0" smtClean="0">
              <a:solidFill>
                <a:schemeClr val="bg1"/>
              </a:solidFill>
              <a:latin typeface="Times New Roman" pitchFamily="18" charset="0"/>
              <a:cs typeface="Times New Roman" pitchFamily="18" charset="0"/>
            </a:endParaRPr>
          </a:p>
        </p:txBody>
      </p:sp>
      <p:sp>
        <p:nvSpPr>
          <p:cNvPr id="9219" name="Rectangle 3"/>
          <p:cNvSpPr>
            <a:spLocks noGrp="1" noChangeArrowheads="1"/>
          </p:cNvSpPr>
          <p:nvPr>
            <p:ph idx="1"/>
          </p:nvPr>
        </p:nvSpPr>
        <p:spPr>
          <a:xfrm>
            <a:off x="827584" y="2185119"/>
            <a:ext cx="2232248" cy="2828057"/>
          </a:xfrm>
        </p:spPr>
        <p:txBody>
          <a:bodyPr>
            <a:normAutofit fontScale="55000" lnSpcReduction="20000"/>
          </a:bodyPr>
          <a:lstStyle/>
          <a:p>
            <a:pPr eaLnBrk="1" hangingPunct="1">
              <a:lnSpc>
                <a:spcPct val="80000"/>
              </a:lnSpc>
              <a:buNone/>
            </a:pPr>
            <a:r>
              <a:rPr lang="en-GB" sz="2400" b="1" dirty="0" smtClean="0"/>
              <a:t>    </a:t>
            </a:r>
            <a:r>
              <a:rPr lang="en-GB" sz="2000" b="1" u="sng" dirty="0" smtClean="0">
                <a:solidFill>
                  <a:schemeClr val="bg1"/>
                </a:solidFill>
              </a:rPr>
              <a:t>YES</a:t>
            </a:r>
            <a:r>
              <a:rPr lang="en-GB" sz="2000" b="1" dirty="0" smtClean="0"/>
              <a:t>	</a:t>
            </a:r>
            <a:r>
              <a:rPr lang="en-GB" sz="2000" b="1" u="sng" dirty="0" smtClean="0">
                <a:solidFill>
                  <a:srgbClr val="FFFF00"/>
                </a:solidFill>
              </a:rPr>
              <a:t>NO</a:t>
            </a:r>
          </a:p>
          <a:p>
            <a:pPr eaLnBrk="1" hangingPunct="1">
              <a:lnSpc>
                <a:spcPct val="80000"/>
              </a:lnSpc>
            </a:pPr>
            <a:endParaRPr lang="en-GB" sz="2000" b="1" dirty="0" smtClean="0"/>
          </a:p>
          <a:p>
            <a:pPr eaLnBrk="1" hangingPunct="1">
              <a:lnSpc>
                <a:spcPct val="80000"/>
              </a:lnSpc>
              <a:buNone/>
            </a:pPr>
            <a:r>
              <a:rPr lang="en-GB" sz="2000" b="1" dirty="0" smtClean="0"/>
              <a:t>CONTROL		</a:t>
            </a:r>
            <a:r>
              <a:rPr lang="en-GB" sz="2000" b="1" dirty="0" smtClean="0">
                <a:solidFill>
                  <a:srgbClr val="FFFF00"/>
                </a:solidFill>
              </a:rPr>
              <a:t>AUDIT</a:t>
            </a:r>
          </a:p>
          <a:p>
            <a:pPr eaLnBrk="1" hangingPunct="1">
              <a:lnSpc>
                <a:spcPct val="80000"/>
              </a:lnSpc>
              <a:buNone/>
            </a:pPr>
            <a:r>
              <a:rPr lang="en-GB" sz="2000" b="1" dirty="0" smtClean="0"/>
              <a:t>MANAGE		</a:t>
            </a:r>
            <a:r>
              <a:rPr lang="en-GB" sz="2000" b="1" dirty="0" smtClean="0">
                <a:solidFill>
                  <a:srgbClr val="FFFF00"/>
                </a:solidFill>
              </a:rPr>
              <a:t>ASSURANCE</a:t>
            </a:r>
          </a:p>
          <a:p>
            <a:pPr eaLnBrk="1" hangingPunct="1">
              <a:lnSpc>
                <a:spcPct val="80000"/>
              </a:lnSpc>
              <a:buNone/>
            </a:pPr>
            <a:r>
              <a:rPr lang="en-GB" sz="2000" b="1" dirty="0" smtClean="0"/>
              <a:t>RISK			</a:t>
            </a:r>
            <a:r>
              <a:rPr lang="en-GB" sz="2000" b="1" dirty="0" smtClean="0">
                <a:solidFill>
                  <a:srgbClr val="FFFF00"/>
                </a:solidFill>
              </a:rPr>
              <a:t>COMPLY</a:t>
            </a:r>
          </a:p>
          <a:p>
            <a:pPr eaLnBrk="1" hangingPunct="1">
              <a:lnSpc>
                <a:spcPct val="80000"/>
              </a:lnSpc>
              <a:buNone/>
            </a:pPr>
            <a:r>
              <a:rPr lang="en-GB" sz="2000" b="1" dirty="0" smtClean="0"/>
              <a:t>ASSESS       		</a:t>
            </a:r>
            <a:r>
              <a:rPr lang="en-GB" sz="2000" b="1" dirty="0" smtClean="0">
                <a:solidFill>
                  <a:srgbClr val="FFFF00"/>
                </a:solidFill>
              </a:rPr>
              <a:t>INSPECT</a:t>
            </a:r>
          </a:p>
          <a:p>
            <a:pPr eaLnBrk="1" hangingPunct="1">
              <a:lnSpc>
                <a:spcPct val="80000"/>
              </a:lnSpc>
              <a:buNone/>
            </a:pPr>
            <a:r>
              <a:rPr lang="en-GB" sz="2000" b="1" dirty="0" smtClean="0"/>
              <a:t>GOVERN</a:t>
            </a:r>
          </a:p>
          <a:p>
            <a:pPr eaLnBrk="1" hangingPunct="1">
              <a:lnSpc>
                <a:spcPct val="80000"/>
              </a:lnSpc>
              <a:buNone/>
            </a:pPr>
            <a:r>
              <a:rPr lang="en-GB" sz="2000" b="1" dirty="0" smtClean="0"/>
              <a:t>MANAGE			</a:t>
            </a:r>
          </a:p>
          <a:p>
            <a:pPr eaLnBrk="1" hangingPunct="1">
              <a:lnSpc>
                <a:spcPct val="80000"/>
              </a:lnSpc>
              <a:buNone/>
            </a:pPr>
            <a:r>
              <a:rPr lang="en-GB" sz="2000" b="1" dirty="0" smtClean="0"/>
              <a:t>MONITOR			</a:t>
            </a:r>
          </a:p>
          <a:p>
            <a:pPr eaLnBrk="1" hangingPunct="1">
              <a:lnSpc>
                <a:spcPct val="80000"/>
              </a:lnSpc>
              <a:buNone/>
            </a:pPr>
            <a:r>
              <a:rPr lang="en-GB" sz="2000" b="1" dirty="0" smtClean="0"/>
              <a:t>MEASURE			</a:t>
            </a:r>
          </a:p>
          <a:p>
            <a:pPr eaLnBrk="1" hangingPunct="1">
              <a:lnSpc>
                <a:spcPct val="80000"/>
              </a:lnSpc>
              <a:buNone/>
            </a:pPr>
            <a:r>
              <a:rPr lang="en-GB" sz="2000" b="1" dirty="0" smtClean="0"/>
              <a:t>REGULATE			</a:t>
            </a:r>
          </a:p>
          <a:p>
            <a:pPr eaLnBrk="1" hangingPunct="1">
              <a:lnSpc>
                <a:spcPct val="80000"/>
              </a:lnSpc>
              <a:buNone/>
            </a:pPr>
            <a:r>
              <a:rPr lang="en-GB" sz="2000" b="1" dirty="0" smtClean="0"/>
              <a:t>REPORT </a:t>
            </a:r>
          </a:p>
        </p:txBody>
      </p:sp>
      <p:pic>
        <p:nvPicPr>
          <p:cNvPr id="9221" name="il_fi" descr="http://www.greenbiz.com/sites/default/files/imagecache/wide_large/100622-accenture-w.jpg"/>
          <p:cNvPicPr>
            <a:picLocks noChangeAspect="1" noChangeArrowheads="1"/>
          </p:cNvPicPr>
          <p:nvPr/>
        </p:nvPicPr>
        <p:blipFill>
          <a:blip r:embed="rId3" cstate="print"/>
          <a:srcRect/>
          <a:stretch>
            <a:fillRect/>
          </a:stretch>
        </p:blipFill>
        <p:spPr bwMode="auto">
          <a:xfrm>
            <a:off x="1619672" y="3866809"/>
            <a:ext cx="1440160" cy="2154479"/>
          </a:xfrm>
          <a:prstGeom prst="rect">
            <a:avLst/>
          </a:prstGeom>
          <a:noFill/>
          <a:ln w="9525">
            <a:noFill/>
            <a:miter lim="800000"/>
            <a:headEnd/>
            <a:tailEnd/>
          </a:ln>
        </p:spPr>
      </p:pic>
      <p:sp>
        <p:nvSpPr>
          <p:cNvPr id="6" name="TextBox 5"/>
          <p:cNvSpPr txBox="1"/>
          <p:nvPr/>
        </p:nvSpPr>
        <p:spPr>
          <a:xfrm>
            <a:off x="3419872" y="580618"/>
            <a:ext cx="2364943" cy="400110"/>
          </a:xfrm>
          <a:prstGeom prst="rect">
            <a:avLst/>
          </a:prstGeom>
          <a:solidFill>
            <a:srgbClr val="FFFF00"/>
          </a:solidFill>
          <a:ln>
            <a:solidFill>
              <a:schemeClr val="tx1"/>
            </a:solidFill>
          </a:ln>
        </p:spPr>
        <p:txBody>
          <a:bodyPr wrap="none" rtlCol="0">
            <a:spAutoFit/>
          </a:bodyPr>
          <a:lstStyle/>
          <a:p>
            <a:r>
              <a:rPr lang="en-GB" sz="2000" b="1" dirty="0" smtClean="0">
                <a:latin typeface="Times New Roman" pitchFamily="18" charset="0"/>
                <a:cs typeface="Times New Roman" pitchFamily="18" charset="0"/>
              </a:rPr>
              <a:t>SUSTAINABILITY</a:t>
            </a:r>
            <a:endParaRPr lang="en-GB" sz="2000" b="1" dirty="0">
              <a:latin typeface="Times New Roman" pitchFamily="18" charset="0"/>
              <a:cs typeface="Times New Roman" pitchFamily="18" charset="0"/>
            </a:endParaRPr>
          </a:p>
        </p:txBody>
      </p:sp>
      <p:pic>
        <p:nvPicPr>
          <p:cNvPr id="7" name="Picture 6"/>
          <p:cNvPicPr/>
          <p:nvPr/>
        </p:nvPicPr>
        <p:blipFill>
          <a:blip r:embed="rId4" cstate="print"/>
          <a:srcRect/>
          <a:stretch>
            <a:fillRect/>
          </a:stretch>
        </p:blipFill>
        <p:spPr bwMode="auto">
          <a:xfrm>
            <a:off x="3491880" y="4221088"/>
            <a:ext cx="1512168" cy="2160240"/>
          </a:xfrm>
          <a:prstGeom prst="rect">
            <a:avLst/>
          </a:prstGeom>
          <a:noFill/>
          <a:ln w="9525">
            <a:noFill/>
            <a:miter lim="800000"/>
            <a:headEnd/>
            <a:tailEnd/>
          </a:ln>
        </p:spPr>
      </p:pic>
      <p:sp>
        <p:nvSpPr>
          <p:cNvPr id="8" name="TextBox 7"/>
          <p:cNvSpPr txBox="1"/>
          <p:nvPr/>
        </p:nvSpPr>
        <p:spPr>
          <a:xfrm>
            <a:off x="4139952" y="5075892"/>
            <a:ext cx="543739" cy="307777"/>
          </a:xfrm>
          <a:prstGeom prst="rect">
            <a:avLst/>
          </a:prstGeom>
          <a:noFill/>
        </p:spPr>
        <p:txBody>
          <a:bodyPr wrap="none" rtlCol="0">
            <a:spAutoFit/>
          </a:bodyPr>
          <a:lstStyle/>
          <a:p>
            <a:r>
              <a:rPr lang="en-GB" sz="1400" b="1" dirty="0" smtClean="0">
                <a:latin typeface="Times New Roman" pitchFamily="18" charset="0"/>
                <a:cs typeface="Times New Roman" pitchFamily="18" charset="0"/>
              </a:rPr>
              <a:t>2015</a:t>
            </a:r>
            <a:endParaRPr lang="en-GB" sz="1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cstate="print"/>
          <a:srcRect/>
          <a:stretch>
            <a:fillRect/>
          </a:stretch>
        </p:blipFill>
        <p:spPr bwMode="auto">
          <a:xfrm>
            <a:off x="4577002" y="2132856"/>
            <a:ext cx="1363150" cy="1944216"/>
          </a:xfrm>
          <a:prstGeom prst="rect">
            <a:avLst/>
          </a:prstGeom>
          <a:noFill/>
          <a:ln w="9525">
            <a:noFill/>
            <a:miter lim="800000"/>
            <a:headEnd/>
            <a:tailEnd/>
          </a:ln>
        </p:spPr>
      </p:pic>
      <p:pic>
        <p:nvPicPr>
          <p:cNvPr id="9" name="Picture 8" descr="http://www.uib.no/sites/w3.uib.no/files/media/cop-paris-perspective-cropped.png"/>
          <p:cNvPicPr/>
          <p:nvPr/>
        </p:nvPicPr>
        <p:blipFill>
          <a:blip r:embed="rId6" cstate="print"/>
          <a:srcRect/>
          <a:stretch>
            <a:fillRect/>
          </a:stretch>
        </p:blipFill>
        <p:spPr bwMode="auto">
          <a:xfrm>
            <a:off x="5378653" y="4437112"/>
            <a:ext cx="3081779" cy="1584176"/>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6045150" y="2132857"/>
            <a:ext cx="1407170" cy="2016224"/>
          </a:xfrm>
          <a:prstGeom prst="rect">
            <a:avLst/>
          </a:prstGeom>
          <a:noFill/>
          <a:ln w="9525">
            <a:noFill/>
            <a:miter lim="800000"/>
            <a:headEnd/>
            <a:tailEnd/>
          </a:ln>
        </p:spPr>
      </p:pic>
      <p:sp>
        <p:nvSpPr>
          <p:cNvPr id="11" name="TextBox 10"/>
          <p:cNvSpPr txBox="1"/>
          <p:nvPr/>
        </p:nvSpPr>
        <p:spPr>
          <a:xfrm flipH="1">
            <a:off x="6444208" y="3645024"/>
            <a:ext cx="648073" cy="261610"/>
          </a:xfrm>
          <a:prstGeom prst="rect">
            <a:avLst/>
          </a:prstGeom>
          <a:noFill/>
        </p:spPr>
        <p:txBody>
          <a:bodyPr wrap="square" rtlCol="0">
            <a:spAutoFit/>
          </a:bodyPr>
          <a:lstStyle/>
          <a:p>
            <a:r>
              <a:rPr lang="en-GB" sz="1100" b="1" dirty="0" smtClean="0">
                <a:latin typeface="Times New Roman" pitchFamily="18" charset="0"/>
                <a:cs typeface="Times New Roman" pitchFamily="18" charset="0"/>
              </a:rPr>
              <a:t>2013</a:t>
            </a:r>
            <a:endParaRPr lang="en-GB" sz="11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8" cstate="print"/>
          <a:srcRect/>
          <a:stretch>
            <a:fillRect/>
          </a:stretch>
        </p:blipFill>
        <p:spPr bwMode="auto">
          <a:xfrm>
            <a:off x="7508411" y="2132856"/>
            <a:ext cx="1384069" cy="2016224"/>
          </a:xfrm>
          <a:prstGeom prst="rect">
            <a:avLst/>
          </a:prstGeom>
          <a:noFill/>
          <a:ln w="9525">
            <a:noFill/>
            <a:miter lim="800000"/>
            <a:headEnd/>
            <a:tailEnd/>
          </a:ln>
        </p:spPr>
      </p:pic>
      <p:sp>
        <p:nvSpPr>
          <p:cNvPr id="14" name="TextBox 13"/>
          <p:cNvSpPr txBox="1"/>
          <p:nvPr/>
        </p:nvSpPr>
        <p:spPr>
          <a:xfrm flipH="1">
            <a:off x="7956375" y="3645024"/>
            <a:ext cx="648073" cy="261610"/>
          </a:xfrm>
          <a:prstGeom prst="rect">
            <a:avLst/>
          </a:prstGeom>
          <a:noFill/>
        </p:spPr>
        <p:txBody>
          <a:bodyPr wrap="square" rtlCol="0">
            <a:spAutoFit/>
          </a:bodyPr>
          <a:lstStyle/>
          <a:p>
            <a:r>
              <a:rPr lang="en-GB" sz="1100" b="1" dirty="0" smtClean="0">
                <a:latin typeface="Times New Roman" pitchFamily="18" charset="0"/>
                <a:cs typeface="Times New Roman" pitchFamily="18" charset="0"/>
              </a:rPr>
              <a:t>2013</a:t>
            </a:r>
            <a:endParaRPr lang="en-GB" sz="1100" b="1" dirty="0">
              <a:latin typeface="Times New Roman" pitchFamily="18" charset="0"/>
              <a:cs typeface="Times New Roman" pitchFamily="18" charset="0"/>
            </a:endParaRPr>
          </a:p>
        </p:txBody>
      </p:sp>
      <p:sp>
        <p:nvSpPr>
          <p:cNvPr id="15" name="TextBox 14"/>
          <p:cNvSpPr txBox="1"/>
          <p:nvPr/>
        </p:nvSpPr>
        <p:spPr>
          <a:xfrm flipH="1">
            <a:off x="5004048" y="3671446"/>
            <a:ext cx="648073" cy="261610"/>
          </a:xfrm>
          <a:prstGeom prst="rect">
            <a:avLst/>
          </a:prstGeom>
          <a:noFill/>
        </p:spPr>
        <p:txBody>
          <a:bodyPr wrap="square" rtlCol="0">
            <a:spAutoFit/>
          </a:bodyPr>
          <a:lstStyle/>
          <a:p>
            <a:r>
              <a:rPr lang="en-GB" sz="1100" b="1" dirty="0" smtClean="0">
                <a:latin typeface="Times New Roman" pitchFamily="18" charset="0"/>
                <a:cs typeface="Times New Roman" pitchFamily="18" charset="0"/>
              </a:rPr>
              <a:t>2012</a:t>
            </a:r>
            <a:endParaRPr lang="en-GB" sz="1100" b="1" dirty="0">
              <a:latin typeface="Times New Roman" pitchFamily="18" charset="0"/>
              <a:cs typeface="Times New Roman" pitchFamily="18" charset="0"/>
            </a:endParaRPr>
          </a:p>
        </p:txBody>
      </p:sp>
      <p:pic>
        <p:nvPicPr>
          <p:cNvPr id="16" name="Picture 15"/>
          <p:cNvPicPr/>
          <p:nvPr/>
        </p:nvPicPr>
        <p:blipFill>
          <a:blip r:embed="rId9" cstate="print"/>
          <a:srcRect/>
          <a:stretch>
            <a:fillRect/>
          </a:stretch>
        </p:blipFill>
        <p:spPr bwMode="auto">
          <a:xfrm>
            <a:off x="3203848" y="2132856"/>
            <a:ext cx="1296144" cy="2016224"/>
          </a:xfrm>
          <a:prstGeom prst="rect">
            <a:avLst/>
          </a:prstGeom>
          <a:noFill/>
          <a:ln w="9525">
            <a:noFill/>
            <a:miter lim="800000"/>
            <a:headEnd/>
            <a:tailEnd/>
          </a:ln>
        </p:spPr>
      </p:pic>
      <p:sp>
        <p:nvSpPr>
          <p:cNvPr id="17" name="TextBox 16"/>
          <p:cNvSpPr txBox="1"/>
          <p:nvPr/>
        </p:nvSpPr>
        <p:spPr>
          <a:xfrm flipH="1">
            <a:off x="3635895" y="3671446"/>
            <a:ext cx="648073" cy="261610"/>
          </a:xfrm>
          <a:prstGeom prst="rect">
            <a:avLst/>
          </a:prstGeom>
          <a:noFill/>
        </p:spPr>
        <p:txBody>
          <a:bodyPr wrap="square" rtlCol="0">
            <a:spAutoFit/>
          </a:bodyPr>
          <a:lstStyle/>
          <a:p>
            <a:r>
              <a:rPr lang="en-GB" sz="1100" b="1" dirty="0" smtClean="0">
                <a:solidFill>
                  <a:schemeClr val="bg1"/>
                </a:solidFill>
                <a:latin typeface="Times New Roman" pitchFamily="18" charset="0"/>
                <a:cs typeface="Times New Roman" pitchFamily="18" charset="0"/>
              </a:rPr>
              <a:t>2005</a:t>
            </a:r>
            <a:endParaRPr lang="en-GB" sz="1100" b="1" dirty="0">
              <a:solidFill>
                <a:schemeClr val="bg1"/>
              </a:solidFill>
              <a:latin typeface="Times New Roman" pitchFamily="18" charset="0"/>
              <a:cs typeface="Times New Roman" pitchFamily="18" charset="0"/>
            </a:endParaRPr>
          </a:p>
        </p:txBody>
      </p:sp>
      <p:sp>
        <p:nvSpPr>
          <p:cNvPr id="18" name="TextBox 17"/>
          <p:cNvSpPr txBox="1"/>
          <p:nvPr/>
        </p:nvSpPr>
        <p:spPr>
          <a:xfrm flipH="1">
            <a:off x="2051719" y="5301208"/>
            <a:ext cx="648073" cy="261610"/>
          </a:xfrm>
          <a:prstGeom prst="rect">
            <a:avLst/>
          </a:prstGeom>
          <a:noFill/>
        </p:spPr>
        <p:txBody>
          <a:bodyPr wrap="square" rtlCol="0">
            <a:spAutoFit/>
          </a:bodyPr>
          <a:lstStyle/>
          <a:p>
            <a:r>
              <a:rPr lang="en-GB" sz="1100" b="1" dirty="0" smtClean="0">
                <a:latin typeface="Times New Roman" pitchFamily="18" charset="0"/>
                <a:cs typeface="Times New Roman" pitchFamily="18" charset="0"/>
              </a:rPr>
              <a:t>2010</a:t>
            </a:r>
            <a:endParaRPr lang="en-GB" sz="11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325</Words>
  <Application>Microsoft Office PowerPoint</Application>
  <PresentationFormat>On-screen Show (4:3)</PresentationFormat>
  <Paragraphs>145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Corporate Governance </vt:lpstr>
      <vt:lpstr>Corporate  Governance  </vt:lpstr>
      <vt:lpstr>A New Era of   UN Global Compact-Accenture (2010)  St. Petersburg Research Paper 2010 </vt:lpstr>
      <vt:lpstr>Creative Thinking and    in Auditing (2016)</vt:lpstr>
      <vt:lpstr>Ridley/D’Silva Research 2007</vt:lpstr>
      <vt:lpstr>Ridley/D’Silva Research 2012</vt:lpstr>
      <vt:lpstr> GOVERNANCE SYMBOLS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dc:creator>
  <cp:lastModifiedBy>Geoffrey</cp:lastModifiedBy>
  <cp:revision>80</cp:revision>
  <dcterms:created xsi:type="dcterms:W3CDTF">2015-10-27T18:07:12Z</dcterms:created>
  <dcterms:modified xsi:type="dcterms:W3CDTF">2015-12-22T12:50:54Z</dcterms:modified>
</cp:coreProperties>
</file>