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5" r:id="rId3"/>
    <p:sldId id="274" r:id="rId4"/>
    <p:sldId id="300" r:id="rId5"/>
    <p:sldId id="301" r:id="rId6"/>
    <p:sldId id="299" r:id="rId7"/>
    <p:sldId id="276" r:id="rId8"/>
    <p:sldId id="294" r:id="rId9"/>
    <p:sldId id="295" r:id="rId10"/>
    <p:sldId id="296" r:id="rId11"/>
    <p:sldId id="297" r:id="rId12"/>
    <p:sldId id="298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9" r:id="rId25"/>
    <p:sldId id="290" r:id="rId26"/>
    <p:sldId id="291" r:id="rId27"/>
    <p:sldId id="302" r:id="rId28"/>
    <p:sldId id="303" r:id="rId29"/>
    <p:sldId id="292" r:id="rId30"/>
    <p:sldId id="293" r:id="rId31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4FC9E"/>
    <a:srgbClr val="AEFCC1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6057" autoAdjust="0"/>
  </p:normalViewPr>
  <p:slideViewPr>
    <p:cSldViewPr>
      <p:cViewPr>
        <p:scale>
          <a:sx n="70" d="100"/>
          <a:sy n="70" d="100"/>
        </p:scale>
        <p:origin x="-69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108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6300F-2BB2-4CE0-9273-B32D81C320F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7EC1BDA-EC89-411C-9763-D88541C9C673}">
      <dgm:prSet phldrT="[Text]" custT="1"/>
      <dgm:spPr/>
      <dgm:t>
        <a:bodyPr/>
        <a:lstStyle/>
        <a:p>
          <a:r>
            <a:rPr lang="en-GB" sz="2400" dirty="0" smtClean="0"/>
            <a:t>Processes</a:t>
          </a:r>
          <a:endParaRPr lang="en-GB" sz="2400" dirty="0"/>
        </a:p>
      </dgm:t>
    </dgm:pt>
    <dgm:pt modelId="{9BBBD882-BC67-4034-8BA7-8CE3EB248864}" type="parTrans" cxnId="{22A5AFB8-5E5C-4D65-B79E-A881F6034802}">
      <dgm:prSet/>
      <dgm:spPr/>
      <dgm:t>
        <a:bodyPr/>
        <a:lstStyle/>
        <a:p>
          <a:endParaRPr lang="en-GB"/>
        </a:p>
      </dgm:t>
    </dgm:pt>
    <dgm:pt modelId="{95CBD06A-BD52-4AF9-A559-20190F7CCBB7}" type="sibTrans" cxnId="{22A5AFB8-5E5C-4D65-B79E-A881F6034802}">
      <dgm:prSet/>
      <dgm:spPr/>
      <dgm:t>
        <a:bodyPr/>
        <a:lstStyle/>
        <a:p>
          <a:endParaRPr lang="en-GB"/>
        </a:p>
      </dgm:t>
    </dgm:pt>
    <dgm:pt modelId="{7BE670A1-EA41-40B1-BF23-275E244E627E}">
      <dgm:prSet phldrT="[Text]" custT="1"/>
      <dgm:spPr/>
      <dgm:t>
        <a:bodyPr/>
        <a:lstStyle/>
        <a:p>
          <a:r>
            <a:rPr lang="en-GB" sz="2400" dirty="0" smtClean="0"/>
            <a:t>Departments</a:t>
          </a:r>
          <a:endParaRPr lang="en-GB" sz="2400" dirty="0"/>
        </a:p>
      </dgm:t>
    </dgm:pt>
    <dgm:pt modelId="{EA59E4E0-AD95-487C-B75E-FEEFFCD66DBB}" type="parTrans" cxnId="{4A128FBA-DE96-4269-AF8A-7E96F4C3E55A}">
      <dgm:prSet/>
      <dgm:spPr/>
      <dgm:t>
        <a:bodyPr/>
        <a:lstStyle/>
        <a:p>
          <a:endParaRPr lang="en-GB"/>
        </a:p>
      </dgm:t>
    </dgm:pt>
    <dgm:pt modelId="{A3487A2B-3B9B-4A09-A9E6-314702EF1E1C}" type="sibTrans" cxnId="{4A128FBA-DE96-4269-AF8A-7E96F4C3E55A}">
      <dgm:prSet/>
      <dgm:spPr/>
      <dgm:t>
        <a:bodyPr/>
        <a:lstStyle/>
        <a:p>
          <a:endParaRPr lang="en-GB"/>
        </a:p>
      </dgm:t>
    </dgm:pt>
    <dgm:pt modelId="{3F4F328F-A907-48D6-B2FD-E7AFCDA6B974}">
      <dgm:prSet phldrT="[Text]" custT="1"/>
      <dgm:spPr/>
      <dgm:t>
        <a:bodyPr/>
        <a:lstStyle/>
        <a:p>
          <a:r>
            <a:rPr lang="en-GB" sz="2400" dirty="0" smtClean="0"/>
            <a:t>Staff</a:t>
          </a:r>
          <a:endParaRPr lang="en-GB" sz="2400" dirty="0"/>
        </a:p>
      </dgm:t>
    </dgm:pt>
    <dgm:pt modelId="{6E7311F1-55A8-4576-B3A9-F985095316CE}" type="parTrans" cxnId="{C7380BF3-946C-4DB1-9FD8-64E2BC42CD5E}">
      <dgm:prSet/>
      <dgm:spPr/>
      <dgm:t>
        <a:bodyPr/>
        <a:lstStyle/>
        <a:p>
          <a:endParaRPr lang="en-GB"/>
        </a:p>
      </dgm:t>
    </dgm:pt>
    <dgm:pt modelId="{F1F41E68-5406-4BE4-9D91-837210725A7A}" type="sibTrans" cxnId="{C7380BF3-946C-4DB1-9FD8-64E2BC42CD5E}">
      <dgm:prSet/>
      <dgm:spPr/>
      <dgm:t>
        <a:bodyPr/>
        <a:lstStyle/>
        <a:p>
          <a:endParaRPr lang="en-GB"/>
        </a:p>
      </dgm:t>
    </dgm:pt>
    <dgm:pt modelId="{F1D5B372-E8E3-48C0-9B51-DDF5EC2F1980}">
      <dgm:prSet phldrT="[Text]" custT="1"/>
      <dgm:spPr/>
      <dgm:t>
        <a:bodyPr/>
        <a:lstStyle/>
        <a:p>
          <a:r>
            <a:rPr lang="en-GB" sz="2400" dirty="0" smtClean="0"/>
            <a:t>Management</a:t>
          </a:r>
          <a:endParaRPr lang="en-GB" sz="2400" dirty="0"/>
        </a:p>
      </dgm:t>
    </dgm:pt>
    <dgm:pt modelId="{4B299947-9E83-4E0E-A853-65D13B220225}" type="parTrans" cxnId="{01A77C36-42EE-45CE-8F90-7B7871CFA703}">
      <dgm:prSet/>
      <dgm:spPr/>
      <dgm:t>
        <a:bodyPr/>
        <a:lstStyle/>
        <a:p>
          <a:endParaRPr lang="en-GB"/>
        </a:p>
      </dgm:t>
    </dgm:pt>
    <dgm:pt modelId="{0A7CD5A9-D354-47FA-A0D9-D50DD1980E46}" type="sibTrans" cxnId="{01A77C36-42EE-45CE-8F90-7B7871CFA703}">
      <dgm:prSet/>
      <dgm:spPr/>
      <dgm:t>
        <a:bodyPr/>
        <a:lstStyle/>
        <a:p>
          <a:endParaRPr lang="en-GB"/>
        </a:p>
      </dgm:t>
    </dgm:pt>
    <dgm:pt modelId="{9A1112F3-9F94-4DD0-9EAB-F550B1367DFC}">
      <dgm:prSet phldrT="[Text]" custT="1"/>
      <dgm:spPr/>
      <dgm:t>
        <a:bodyPr/>
        <a:lstStyle/>
        <a:p>
          <a:r>
            <a:rPr lang="en-GB" sz="2400" dirty="0" smtClean="0"/>
            <a:t>Stakeholders</a:t>
          </a:r>
          <a:endParaRPr lang="en-GB" sz="2400" dirty="0"/>
        </a:p>
      </dgm:t>
    </dgm:pt>
    <dgm:pt modelId="{CE2575B3-B917-49E7-B679-270D67145C54}" type="parTrans" cxnId="{B7FA7418-5B9C-436E-B5CE-4A402BBE1B9C}">
      <dgm:prSet/>
      <dgm:spPr/>
      <dgm:t>
        <a:bodyPr/>
        <a:lstStyle/>
        <a:p>
          <a:endParaRPr lang="en-GB"/>
        </a:p>
      </dgm:t>
    </dgm:pt>
    <dgm:pt modelId="{BCB023F8-5C45-4274-A410-D69F6F959D93}" type="sibTrans" cxnId="{B7FA7418-5B9C-436E-B5CE-4A402BBE1B9C}">
      <dgm:prSet/>
      <dgm:spPr/>
      <dgm:t>
        <a:bodyPr/>
        <a:lstStyle/>
        <a:p>
          <a:endParaRPr lang="en-GB"/>
        </a:p>
      </dgm:t>
    </dgm:pt>
    <dgm:pt modelId="{E1B99DFC-EAB7-4F48-83B0-B707354F22C4}">
      <dgm:prSet phldrT="[Text]" custT="1"/>
      <dgm:spPr/>
      <dgm:t>
        <a:bodyPr/>
        <a:lstStyle/>
        <a:p>
          <a:r>
            <a:rPr lang="en-GB" sz="2400" dirty="0" smtClean="0"/>
            <a:t>Customers, Products &amp; Markets</a:t>
          </a:r>
          <a:endParaRPr lang="en-GB" sz="2400" dirty="0"/>
        </a:p>
      </dgm:t>
    </dgm:pt>
    <dgm:pt modelId="{6CE776EE-F26A-46A9-B107-32A07BD8EDFC}" type="parTrans" cxnId="{9552ACF3-CDBA-4620-9A22-FA1EE5C62F6E}">
      <dgm:prSet/>
      <dgm:spPr/>
      <dgm:t>
        <a:bodyPr/>
        <a:lstStyle/>
        <a:p>
          <a:endParaRPr lang="en-GB"/>
        </a:p>
      </dgm:t>
    </dgm:pt>
    <dgm:pt modelId="{28FAA7EA-79B2-4D21-9050-4FE386B15F46}" type="sibTrans" cxnId="{9552ACF3-CDBA-4620-9A22-FA1EE5C62F6E}">
      <dgm:prSet/>
      <dgm:spPr/>
      <dgm:t>
        <a:bodyPr/>
        <a:lstStyle/>
        <a:p>
          <a:endParaRPr lang="en-GB"/>
        </a:p>
      </dgm:t>
    </dgm:pt>
    <dgm:pt modelId="{90A2010A-6AFC-47C9-B369-1ED4BAEE35E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2400" dirty="0" smtClean="0"/>
            <a:t>Locations/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2400" dirty="0" smtClean="0"/>
            <a:t>branches/countries</a:t>
          </a:r>
          <a:endParaRPr lang="en-GB" sz="2400" dirty="0"/>
        </a:p>
      </dgm:t>
    </dgm:pt>
    <dgm:pt modelId="{9104FE59-13E3-4641-AF78-000059DE8DE6}" type="parTrans" cxnId="{E38FEA33-54BC-4F40-B283-A1E5DE46827D}">
      <dgm:prSet/>
      <dgm:spPr/>
      <dgm:t>
        <a:bodyPr/>
        <a:lstStyle/>
        <a:p>
          <a:endParaRPr lang="en-GB"/>
        </a:p>
      </dgm:t>
    </dgm:pt>
    <dgm:pt modelId="{B6CDFEFF-8432-489B-8B27-1106D7BF3EC4}" type="sibTrans" cxnId="{E38FEA33-54BC-4F40-B283-A1E5DE46827D}">
      <dgm:prSet/>
      <dgm:spPr/>
      <dgm:t>
        <a:bodyPr/>
        <a:lstStyle/>
        <a:p>
          <a:endParaRPr lang="en-GB"/>
        </a:p>
      </dgm:t>
    </dgm:pt>
    <dgm:pt modelId="{5E7A0FAD-8394-4F9A-8485-1FDD3AD1EB7F}" type="pres">
      <dgm:prSet presAssocID="{AA16300F-2BB2-4CE0-9273-B32D81C320F0}" presName="compositeShape" presStyleCnt="0">
        <dgm:presLayoutVars>
          <dgm:chMax val="7"/>
          <dgm:dir/>
          <dgm:resizeHandles val="exact"/>
        </dgm:presLayoutVars>
      </dgm:prSet>
      <dgm:spPr/>
    </dgm:pt>
    <dgm:pt modelId="{B428E286-13E5-4885-AF53-01186252AF05}" type="pres">
      <dgm:prSet presAssocID="{27EC1BDA-EC89-411C-9763-D88541C9C673}" presName="circ1" presStyleLbl="vennNode1" presStyleIdx="0" presStyleCnt="7"/>
      <dgm:spPr/>
    </dgm:pt>
    <dgm:pt modelId="{10D61057-0D51-4232-893B-8C70E6527D6F}" type="pres">
      <dgm:prSet presAssocID="{27EC1BDA-EC89-411C-9763-D88541C9C673}" presName="circ1Tx" presStyleLbl="revTx" presStyleIdx="0" presStyleCnt="0" custScaleX="72703" custScaleY="41932" custLinFactNeighborY="21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501344-47AD-4C7E-856A-75B716EA0A97}" type="pres">
      <dgm:prSet presAssocID="{7BE670A1-EA41-40B1-BF23-275E244E627E}" presName="circ2" presStyleLbl="vennNode1" presStyleIdx="1" presStyleCnt="7"/>
      <dgm:spPr/>
      <dgm:t>
        <a:bodyPr/>
        <a:lstStyle/>
        <a:p>
          <a:endParaRPr lang="en-GB"/>
        </a:p>
      </dgm:t>
    </dgm:pt>
    <dgm:pt modelId="{65D19054-B5F8-4134-B0E5-5871850D5796}" type="pres">
      <dgm:prSet presAssocID="{7BE670A1-EA41-40B1-BF23-275E244E627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62F819-4925-4D0E-8797-E19E2796ECBC}" type="pres">
      <dgm:prSet presAssocID="{3F4F328F-A907-48D6-B2FD-E7AFCDA6B974}" presName="circ3" presStyleLbl="vennNode1" presStyleIdx="2" presStyleCnt="7"/>
      <dgm:spPr/>
    </dgm:pt>
    <dgm:pt modelId="{05600881-A816-4735-B15F-90D25D1156C4}" type="pres">
      <dgm:prSet presAssocID="{3F4F328F-A907-48D6-B2FD-E7AFCDA6B97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0D97F5-888D-420C-ABB7-6039A172B117}" type="pres">
      <dgm:prSet presAssocID="{F1D5B372-E8E3-48C0-9B51-DDF5EC2F1980}" presName="circ4" presStyleLbl="vennNode1" presStyleIdx="3" presStyleCnt="7"/>
      <dgm:spPr/>
      <dgm:t>
        <a:bodyPr/>
        <a:lstStyle/>
        <a:p>
          <a:endParaRPr lang="en-GB"/>
        </a:p>
      </dgm:t>
    </dgm:pt>
    <dgm:pt modelId="{8C69C585-AF74-4FB5-904D-05C42DF23145}" type="pres">
      <dgm:prSet presAssocID="{F1D5B372-E8E3-48C0-9B51-DDF5EC2F198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E299F6-2450-4F4B-8242-D246812FED24}" type="pres">
      <dgm:prSet presAssocID="{9A1112F3-9F94-4DD0-9EAB-F550B1367DFC}" presName="circ5" presStyleLbl="vennNode1" presStyleIdx="4" presStyleCnt="7"/>
      <dgm:spPr/>
    </dgm:pt>
    <dgm:pt modelId="{842D601E-DC2D-4A1C-8D56-DF8F44C04856}" type="pres">
      <dgm:prSet presAssocID="{9A1112F3-9F94-4DD0-9EAB-F550B1367DF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48BF89-9137-480E-89A0-13C5EC24F72D}" type="pres">
      <dgm:prSet presAssocID="{E1B99DFC-EAB7-4F48-83B0-B707354F22C4}" presName="circ6" presStyleLbl="vennNode1" presStyleIdx="5" presStyleCnt="7"/>
      <dgm:spPr/>
    </dgm:pt>
    <dgm:pt modelId="{0DACE8B0-D3BB-4053-86CE-033408C336F6}" type="pres">
      <dgm:prSet presAssocID="{E1B99DFC-EAB7-4F48-83B0-B707354F22C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08F58F-2B94-4AF7-BFFD-E16FE5D1120F}" type="pres">
      <dgm:prSet presAssocID="{90A2010A-6AFC-47C9-B369-1ED4BAEE35E9}" presName="circ7" presStyleLbl="vennNode1" presStyleIdx="6" presStyleCnt="7"/>
      <dgm:spPr/>
    </dgm:pt>
    <dgm:pt modelId="{8029270D-AD81-4976-8CC8-4CEA3FC57F96}" type="pres">
      <dgm:prSet presAssocID="{90A2010A-6AFC-47C9-B369-1ED4BAEE35E9}" presName="circ7Tx" presStyleLbl="revTx" presStyleIdx="0" presStyleCnt="0" custScaleX="153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552ACF3-CDBA-4620-9A22-FA1EE5C62F6E}" srcId="{AA16300F-2BB2-4CE0-9273-B32D81C320F0}" destId="{E1B99DFC-EAB7-4F48-83B0-B707354F22C4}" srcOrd="5" destOrd="0" parTransId="{6CE776EE-F26A-46A9-B107-32A07BD8EDFC}" sibTransId="{28FAA7EA-79B2-4D21-9050-4FE386B15F46}"/>
    <dgm:cxn modelId="{91C3A56A-D393-4071-B925-7EAD54E37454}" type="presOf" srcId="{E1B99DFC-EAB7-4F48-83B0-B707354F22C4}" destId="{0DACE8B0-D3BB-4053-86CE-033408C336F6}" srcOrd="0" destOrd="0" presId="urn:microsoft.com/office/officeart/2005/8/layout/venn1"/>
    <dgm:cxn modelId="{28723D14-4966-46DB-93B5-291827DFBB73}" type="presOf" srcId="{9A1112F3-9F94-4DD0-9EAB-F550B1367DFC}" destId="{842D601E-DC2D-4A1C-8D56-DF8F44C04856}" srcOrd="0" destOrd="0" presId="urn:microsoft.com/office/officeart/2005/8/layout/venn1"/>
    <dgm:cxn modelId="{B7FA7418-5B9C-436E-B5CE-4A402BBE1B9C}" srcId="{AA16300F-2BB2-4CE0-9273-B32D81C320F0}" destId="{9A1112F3-9F94-4DD0-9EAB-F550B1367DFC}" srcOrd="4" destOrd="0" parTransId="{CE2575B3-B917-49E7-B679-270D67145C54}" sibTransId="{BCB023F8-5C45-4274-A410-D69F6F959D93}"/>
    <dgm:cxn modelId="{B66D5F04-1803-4E6F-9BDA-9CC8BAFE6826}" type="presOf" srcId="{AA16300F-2BB2-4CE0-9273-B32D81C320F0}" destId="{5E7A0FAD-8394-4F9A-8485-1FDD3AD1EB7F}" srcOrd="0" destOrd="0" presId="urn:microsoft.com/office/officeart/2005/8/layout/venn1"/>
    <dgm:cxn modelId="{4A128FBA-DE96-4269-AF8A-7E96F4C3E55A}" srcId="{AA16300F-2BB2-4CE0-9273-B32D81C320F0}" destId="{7BE670A1-EA41-40B1-BF23-275E244E627E}" srcOrd="1" destOrd="0" parTransId="{EA59E4E0-AD95-487C-B75E-FEEFFCD66DBB}" sibTransId="{A3487A2B-3B9B-4A09-A9E6-314702EF1E1C}"/>
    <dgm:cxn modelId="{01A77C36-42EE-45CE-8F90-7B7871CFA703}" srcId="{AA16300F-2BB2-4CE0-9273-B32D81C320F0}" destId="{F1D5B372-E8E3-48C0-9B51-DDF5EC2F1980}" srcOrd="3" destOrd="0" parTransId="{4B299947-9E83-4E0E-A853-65D13B220225}" sibTransId="{0A7CD5A9-D354-47FA-A0D9-D50DD1980E46}"/>
    <dgm:cxn modelId="{21854C6D-6C92-4E95-9E2D-226039517566}" type="presOf" srcId="{27EC1BDA-EC89-411C-9763-D88541C9C673}" destId="{10D61057-0D51-4232-893B-8C70E6527D6F}" srcOrd="0" destOrd="0" presId="urn:microsoft.com/office/officeart/2005/8/layout/venn1"/>
    <dgm:cxn modelId="{2A028B36-1C25-466F-816C-251ED1255729}" type="presOf" srcId="{7BE670A1-EA41-40B1-BF23-275E244E627E}" destId="{65D19054-B5F8-4134-B0E5-5871850D5796}" srcOrd="0" destOrd="0" presId="urn:microsoft.com/office/officeart/2005/8/layout/venn1"/>
    <dgm:cxn modelId="{819D96C1-94D2-4312-95F0-6503F6D3DAB1}" type="presOf" srcId="{3F4F328F-A907-48D6-B2FD-E7AFCDA6B974}" destId="{05600881-A816-4735-B15F-90D25D1156C4}" srcOrd="0" destOrd="0" presId="urn:microsoft.com/office/officeart/2005/8/layout/venn1"/>
    <dgm:cxn modelId="{E38FEA33-54BC-4F40-B283-A1E5DE46827D}" srcId="{AA16300F-2BB2-4CE0-9273-B32D81C320F0}" destId="{90A2010A-6AFC-47C9-B369-1ED4BAEE35E9}" srcOrd="6" destOrd="0" parTransId="{9104FE59-13E3-4641-AF78-000059DE8DE6}" sibTransId="{B6CDFEFF-8432-489B-8B27-1106D7BF3EC4}"/>
    <dgm:cxn modelId="{5DC23FF7-C20C-4C10-A525-7CB58D35053C}" type="presOf" srcId="{F1D5B372-E8E3-48C0-9B51-DDF5EC2F1980}" destId="{8C69C585-AF74-4FB5-904D-05C42DF23145}" srcOrd="0" destOrd="0" presId="urn:microsoft.com/office/officeart/2005/8/layout/venn1"/>
    <dgm:cxn modelId="{C7380BF3-946C-4DB1-9FD8-64E2BC42CD5E}" srcId="{AA16300F-2BB2-4CE0-9273-B32D81C320F0}" destId="{3F4F328F-A907-48D6-B2FD-E7AFCDA6B974}" srcOrd="2" destOrd="0" parTransId="{6E7311F1-55A8-4576-B3A9-F985095316CE}" sibTransId="{F1F41E68-5406-4BE4-9D91-837210725A7A}"/>
    <dgm:cxn modelId="{B8FF08AB-8AE2-42A5-8E81-22A04C5A91BB}" type="presOf" srcId="{90A2010A-6AFC-47C9-B369-1ED4BAEE35E9}" destId="{8029270D-AD81-4976-8CC8-4CEA3FC57F96}" srcOrd="0" destOrd="0" presId="urn:microsoft.com/office/officeart/2005/8/layout/venn1"/>
    <dgm:cxn modelId="{22A5AFB8-5E5C-4D65-B79E-A881F6034802}" srcId="{AA16300F-2BB2-4CE0-9273-B32D81C320F0}" destId="{27EC1BDA-EC89-411C-9763-D88541C9C673}" srcOrd="0" destOrd="0" parTransId="{9BBBD882-BC67-4034-8BA7-8CE3EB248864}" sibTransId="{95CBD06A-BD52-4AF9-A559-20190F7CCBB7}"/>
    <dgm:cxn modelId="{99149C1A-FC8D-466B-954F-DC4ADA4D607C}" type="presParOf" srcId="{5E7A0FAD-8394-4F9A-8485-1FDD3AD1EB7F}" destId="{B428E286-13E5-4885-AF53-01186252AF05}" srcOrd="0" destOrd="0" presId="urn:microsoft.com/office/officeart/2005/8/layout/venn1"/>
    <dgm:cxn modelId="{78FF2991-A369-4389-B6F7-DE8AD052C16C}" type="presParOf" srcId="{5E7A0FAD-8394-4F9A-8485-1FDD3AD1EB7F}" destId="{10D61057-0D51-4232-893B-8C70E6527D6F}" srcOrd="1" destOrd="0" presId="urn:microsoft.com/office/officeart/2005/8/layout/venn1"/>
    <dgm:cxn modelId="{78498C62-7CC3-4DA2-B37F-E5A615ABA19B}" type="presParOf" srcId="{5E7A0FAD-8394-4F9A-8485-1FDD3AD1EB7F}" destId="{36501344-47AD-4C7E-856A-75B716EA0A97}" srcOrd="2" destOrd="0" presId="urn:microsoft.com/office/officeart/2005/8/layout/venn1"/>
    <dgm:cxn modelId="{0C9B3793-6034-479A-9556-C2B89D1F4F7F}" type="presParOf" srcId="{5E7A0FAD-8394-4F9A-8485-1FDD3AD1EB7F}" destId="{65D19054-B5F8-4134-B0E5-5871850D5796}" srcOrd="3" destOrd="0" presId="urn:microsoft.com/office/officeart/2005/8/layout/venn1"/>
    <dgm:cxn modelId="{FEB53724-8C55-4A6D-A873-0892134CF834}" type="presParOf" srcId="{5E7A0FAD-8394-4F9A-8485-1FDD3AD1EB7F}" destId="{1862F819-4925-4D0E-8797-E19E2796ECBC}" srcOrd="4" destOrd="0" presId="urn:microsoft.com/office/officeart/2005/8/layout/venn1"/>
    <dgm:cxn modelId="{DFA79689-3442-477A-94BB-DCE144E18C66}" type="presParOf" srcId="{5E7A0FAD-8394-4F9A-8485-1FDD3AD1EB7F}" destId="{05600881-A816-4735-B15F-90D25D1156C4}" srcOrd="5" destOrd="0" presId="urn:microsoft.com/office/officeart/2005/8/layout/venn1"/>
    <dgm:cxn modelId="{9EEBAD0D-35FC-41E7-9458-195F3B33D1B3}" type="presParOf" srcId="{5E7A0FAD-8394-4F9A-8485-1FDD3AD1EB7F}" destId="{8A0D97F5-888D-420C-ABB7-6039A172B117}" srcOrd="6" destOrd="0" presId="urn:microsoft.com/office/officeart/2005/8/layout/venn1"/>
    <dgm:cxn modelId="{B66B86E7-5FEC-4D32-AC29-D27EEF8D47D4}" type="presParOf" srcId="{5E7A0FAD-8394-4F9A-8485-1FDD3AD1EB7F}" destId="{8C69C585-AF74-4FB5-904D-05C42DF23145}" srcOrd="7" destOrd="0" presId="urn:microsoft.com/office/officeart/2005/8/layout/venn1"/>
    <dgm:cxn modelId="{D80BF077-E99D-438F-AEA3-7F521B042BA5}" type="presParOf" srcId="{5E7A0FAD-8394-4F9A-8485-1FDD3AD1EB7F}" destId="{7DE299F6-2450-4F4B-8242-D246812FED24}" srcOrd="8" destOrd="0" presId="urn:microsoft.com/office/officeart/2005/8/layout/venn1"/>
    <dgm:cxn modelId="{75DB9014-982F-4C6C-9B27-0B268F853F71}" type="presParOf" srcId="{5E7A0FAD-8394-4F9A-8485-1FDD3AD1EB7F}" destId="{842D601E-DC2D-4A1C-8D56-DF8F44C04856}" srcOrd="9" destOrd="0" presId="urn:microsoft.com/office/officeart/2005/8/layout/venn1"/>
    <dgm:cxn modelId="{0647A2EF-B708-4FD3-A5BD-B55DC2C17A1A}" type="presParOf" srcId="{5E7A0FAD-8394-4F9A-8485-1FDD3AD1EB7F}" destId="{7548BF89-9137-480E-89A0-13C5EC24F72D}" srcOrd="10" destOrd="0" presId="urn:microsoft.com/office/officeart/2005/8/layout/venn1"/>
    <dgm:cxn modelId="{B42770E2-1456-4992-AA70-518E72176EDF}" type="presParOf" srcId="{5E7A0FAD-8394-4F9A-8485-1FDD3AD1EB7F}" destId="{0DACE8B0-D3BB-4053-86CE-033408C336F6}" srcOrd="11" destOrd="0" presId="urn:microsoft.com/office/officeart/2005/8/layout/venn1"/>
    <dgm:cxn modelId="{A0A559DE-9EC1-4DC8-BE09-B555F4D5F838}" type="presParOf" srcId="{5E7A0FAD-8394-4F9A-8485-1FDD3AD1EB7F}" destId="{C808F58F-2B94-4AF7-BFFD-E16FE5D1120F}" srcOrd="12" destOrd="0" presId="urn:microsoft.com/office/officeart/2005/8/layout/venn1"/>
    <dgm:cxn modelId="{476548A6-932A-4FA2-BE18-C959A65A116D}" type="presParOf" srcId="{5E7A0FAD-8394-4F9A-8485-1FDD3AD1EB7F}" destId="{8029270D-AD81-4976-8CC8-4CEA3FC57F96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16300F-2BB2-4CE0-9273-B32D81C320F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7EC1BDA-EC89-411C-9763-D88541C9C673}">
      <dgm:prSet phldrT="[Text]" custT="1"/>
      <dgm:spPr/>
      <dgm:t>
        <a:bodyPr/>
        <a:lstStyle/>
        <a:p>
          <a:r>
            <a:rPr lang="en-GB" sz="1100" dirty="0" smtClean="0"/>
            <a:t>Processes</a:t>
          </a:r>
          <a:endParaRPr lang="en-GB" sz="1100" dirty="0"/>
        </a:p>
      </dgm:t>
    </dgm:pt>
    <dgm:pt modelId="{9BBBD882-BC67-4034-8BA7-8CE3EB248864}" type="parTrans" cxnId="{22A5AFB8-5E5C-4D65-B79E-A881F6034802}">
      <dgm:prSet/>
      <dgm:spPr/>
      <dgm:t>
        <a:bodyPr/>
        <a:lstStyle/>
        <a:p>
          <a:endParaRPr lang="en-GB" sz="1100"/>
        </a:p>
      </dgm:t>
    </dgm:pt>
    <dgm:pt modelId="{95CBD06A-BD52-4AF9-A559-20190F7CCBB7}" type="sibTrans" cxnId="{22A5AFB8-5E5C-4D65-B79E-A881F6034802}">
      <dgm:prSet/>
      <dgm:spPr/>
      <dgm:t>
        <a:bodyPr/>
        <a:lstStyle/>
        <a:p>
          <a:endParaRPr lang="en-GB" sz="1100"/>
        </a:p>
      </dgm:t>
    </dgm:pt>
    <dgm:pt modelId="{7BE670A1-EA41-40B1-BF23-275E244E627E}">
      <dgm:prSet phldrT="[Text]" custT="1"/>
      <dgm:spPr/>
      <dgm:t>
        <a:bodyPr/>
        <a:lstStyle/>
        <a:p>
          <a:r>
            <a:rPr lang="en-GB" sz="1100" dirty="0" smtClean="0"/>
            <a:t>Departments</a:t>
          </a:r>
          <a:endParaRPr lang="en-GB" sz="1100" dirty="0"/>
        </a:p>
      </dgm:t>
    </dgm:pt>
    <dgm:pt modelId="{EA59E4E0-AD95-487C-B75E-FEEFFCD66DBB}" type="parTrans" cxnId="{4A128FBA-DE96-4269-AF8A-7E96F4C3E55A}">
      <dgm:prSet/>
      <dgm:spPr/>
      <dgm:t>
        <a:bodyPr/>
        <a:lstStyle/>
        <a:p>
          <a:endParaRPr lang="en-GB" sz="1100"/>
        </a:p>
      </dgm:t>
    </dgm:pt>
    <dgm:pt modelId="{A3487A2B-3B9B-4A09-A9E6-314702EF1E1C}" type="sibTrans" cxnId="{4A128FBA-DE96-4269-AF8A-7E96F4C3E55A}">
      <dgm:prSet/>
      <dgm:spPr/>
      <dgm:t>
        <a:bodyPr/>
        <a:lstStyle/>
        <a:p>
          <a:endParaRPr lang="en-GB" sz="1100"/>
        </a:p>
      </dgm:t>
    </dgm:pt>
    <dgm:pt modelId="{3F4F328F-A907-48D6-B2FD-E7AFCDA6B974}">
      <dgm:prSet phldrT="[Text]" custT="1"/>
      <dgm:spPr/>
      <dgm:t>
        <a:bodyPr/>
        <a:lstStyle/>
        <a:p>
          <a:r>
            <a:rPr lang="en-GB" sz="1100" dirty="0" smtClean="0"/>
            <a:t>Staff</a:t>
          </a:r>
          <a:endParaRPr lang="en-GB" sz="1100" dirty="0"/>
        </a:p>
      </dgm:t>
    </dgm:pt>
    <dgm:pt modelId="{6E7311F1-55A8-4576-B3A9-F985095316CE}" type="parTrans" cxnId="{C7380BF3-946C-4DB1-9FD8-64E2BC42CD5E}">
      <dgm:prSet/>
      <dgm:spPr/>
      <dgm:t>
        <a:bodyPr/>
        <a:lstStyle/>
        <a:p>
          <a:endParaRPr lang="en-GB" sz="1100"/>
        </a:p>
      </dgm:t>
    </dgm:pt>
    <dgm:pt modelId="{F1F41E68-5406-4BE4-9D91-837210725A7A}" type="sibTrans" cxnId="{C7380BF3-946C-4DB1-9FD8-64E2BC42CD5E}">
      <dgm:prSet/>
      <dgm:spPr/>
      <dgm:t>
        <a:bodyPr/>
        <a:lstStyle/>
        <a:p>
          <a:endParaRPr lang="en-GB" sz="1100"/>
        </a:p>
      </dgm:t>
    </dgm:pt>
    <dgm:pt modelId="{F1D5B372-E8E3-48C0-9B51-DDF5EC2F1980}">
      <dgm:prSet phldrT="[Text]" custT="1"/>
      <dgm:spPr/>
      <dgm:t>
        <a:bodyPr/>
        <a:lstStyle/>
        <a:p>
          <a:r>
            <a:rPr lang="en-GB" sz="1100" dirty="0" smtClean="0"/>
            <a:t>Management</a:t>
          </a:r>
          <a:endParaRPr lang="en-GB" sz="1100" dirty="0"/>
        </a:p>
      </dgm:t>
    </dgm:pt>
    <dgm:pt modelId="{4B299947-9E83-4E0E-A853-65D13B220225}" type="parTrans" cxnId="{01A77C36-42EE-45CE-8F90-7B7871CFA703}">
      <dgm:prSet/>
      <dgm:spPr/>
      <dgm:t>
        <a:bodyPr/>
        <a:lstStyle/>
        <a:p>
          <a:endParaRPr lang="en-GB" sz="1100"/>
        </a:p>
      </dgm:t>
    </dgm:pt>
    <dgm:pt modelId="{0A7CD5A9-D354-47FA-A0D9-D50DD1980E46}" type="sibTrans" cxnId="{01A77C36-42EE-45CE-8F90-7B7871CFA703}">
      <dgm:prSet/>
      <dgm:spPr/>
      <dgm:t>
        <a:bodyPr/>
        <a:lstStyle/>
        <a:p>
          <a:endParaRPr lang="en-GB" sz="1100"/>
        </a:p>
      </dgm:t>
    </dgm:pt>
    <dgm:pt modelId="{9A1112F3-9F94-4DD0-9EAB-F550B1367DFC}">
      <dgm:prSet phldrT="[Text]" custT="1"/>
      <dgm:spPr/>
      <dgm:t>
        <a:bodyPr/>
        <a:lstStyle/>
        <a:p>
          <a:r>
            <a:rPr lang="en-GB" sz="1100" dirty="0" smtClean="0"/>
            <a:t>Stakeholders</a:t>
          </a:r>
          <a:endParaRPr lang="en-GB" sz="1100" dirty="0"/>
        </a:p>
      </dgm:t>
    </dgm:pt>
    <dgm:pt modelId="{CE2575B3-B917-49E7-B679-270D67145C54}" type="parTrans" cxnId="{B7FA7418-5B9C-436E-B5CE-4A402BBE1B9C}">
      <dgm:prSet/>
      <dgm:spPr/>
      <dgm:t>
        <a:bodyPr/>
        <a:lstStyle/>
        <a:p>
          <a:endParaRPr lang="en-GB" sz="1100"/>
        </a:p>
      </dgm:t>
    </dgm:pt>
    <dgm:pt modelId="{BCB023F8-5C45-4274-A410-D69F6F959D93}" type="sibTrans" cxnId="{B7FA7418-5B9C-436E-B5CE-4A402BBE1B9C}">
      <dgm:prSet/>
      <dgm:spPr/>
      <dgm:t>
        <a:bodyPr/>
        <a:lstStyle/>
        <a:p>
          <a:endParaRPr lang="en-GB" sz="1100"/>
        </a:p>
      </dgm:t>
    </dgm:pt>
    <dgm:pt modelId="{E1B99DFC-EAB7-4F48-83B0-B707354F22C4}">
      <dgm:prSet phldrT="[Text]" custT="1"/>
      <dgm:spPr/>
      <dgm:t>
        <a:bodyPr/>
        <a:lstStyle/>
        <a:p>
          <a:r>
            <a:rPr lang="en-GB" sz="1100" dirty="0" smtClean="0"/>
            <a:t>Customers, Products &amp; Markets</a:t>
          </a:r>
          <a:endParaRPr lang="en-GB" sz="1100" dirty="0"/>
        </a:p>
      </dgm:t>
    </dgm:pt>
    <dgm:pt modelId="{6CE776EE-F26A-46A9-B107-32A07BD8EDFC}" type="parTrans" cxnId="{9552ACF3-CDBA-4620-9A22-FA1EE5C62F6E}">
      <dgm:prSet/>
      <dgm:spPr/>
      <dgm:t>
        <a:bodyPr/>
        <a:lstStyle/>
        <a:p>
          <a:endParaRPr lang="en-GB" sz="1100"/>
        </a:p>
      </dgm:t>
    </dgm:pt>
    <dgm:pt modelId="{28FAA7EA-79B2-4D21-9050-4FE386B15F46}" type="sibTrans" cxnId="{9552ACF3-CDBA-4620-9A22-FA1EE5C62F6E}">
      <dgm:prSet/>
      <dgm:spPr/>
      <dgm:t>
        <a:bodyPr/>
        <a:lstStyle/>
        <a:p>
          <a:endParaRPr lang="en-GB" sz="1100"/>
        </a:p>
      </dgm:t>
    </dgm:pt>
    <dgm:pt modelId="{90A2010A-6AFC-47C9-B369-1ED4BAEE35E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 smtClean="0"/>
            <a:t>Locations/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 smtClean="0"/>
            <a:t>branches/countries</a:t>
          </a:r>
          <a:endParaRPr lang="en-GB" sz="1100" dirty="0"/>
        </a:p>
      </dgm:t>
    </dgm:pt>
    <dgm:pt modelId="{9104FE59-13E3-4641-AF78-000059DE8DE6}" type="parTrans" cxnId="{E38FEA33-54BC-4F40-B283-A1E5DE46827D}">
      <dgm:prSet/>
      <dgm:spPr/>
      <dgm:t>
        <a:bodyPr/>
        <a:lstStyle/>
        <a:p>
          <a:endParaRPr lang="en-GB" sz="1100"/>
        </a:p>
      </dgm:t>
    </dgm:pt>
    <dgm:pt modelId="{B6CDFEFF-8432-489B-8B27-1106D7BF3EC4}" type="sibTrans" cxnId="{E38FEA33-54BC-4F40-B283-A1E5DE46827D}">
      <dgm:prSet/>
      <dgm:spPr/>
      <dgm:t>
        <a:bodyPr/>
        <a:lstStyle/>
        <a:p>
          <a:endParaRPr lang="en-GB" sz="1100"/>
        </a:p>
      </dgm:t>
    </dgm:pt>
    <dgm:pt modelId="{5E7A0FAD-8394-4F9A-8485-1FDD3AD1EB7F}" type="pres">
      <dgm:prSet presAssocID="{AA16300F-2BB2-4CE0-9273-B32D81C320F0}" presName="compositeShape" presStyleCnt="0">
        <dgm:presLayoutVars>
          <dgm:chMax val="7"/>
          <dgm:dir/>
          <dgm:resizeHandles val="exact"/>
        </dgm:presLayoutVars>
      </dgm:prSet>
      <dgm:spPr/>
    </dgm:pt>
    <dgm:pt modelId="{B428E286-13E5-4885-AF53-01186252AF05}" type="pres">
      <dgm:prSet presAssocID="{27EC1BDA-EC89-411C-9763-D88541C9C673}" presName="circ1" presStyleLbl="vennNode1" presStyleIdx="0" presStyleCnt="7"/>
      <dgm:spPr/>
    </dgm:pt>
    <dgm:pt modelId="{10D61057-0D51-4232-893B-8C70E6527D6F}" type="pres">
      <dgm:prSet presAssocID="{27EC1BDA-EC89-411C-9763-D88541C9C673}" presName="circ1Tx" presStyleLbl="revTx" presStyleIdx="0" presStyleCnt="0" custScaleX="72703" custScaleY="41932" custLinFactNeighborY="21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501344-47AD-4C7E-856A-75B716EA0A97}" type="pres">
      <dgm:prSet presAssocID="{7BE670A1-EA41-40B1-BF23-275E244E627E}" presName="circ2" presStyleLbl="vennNode1" presStyleIdx="1" presStyleCnt="7"/>
      <dgm:spPr/>
      <dgm:t>
        <a:bodyPr/>
        <a:lstStyle/>
        <a:p>
          <a:endParaRPr lang="en-GB"/>
        </a:p>
      </dgm:t>
    </dgm:pt>
    <dgm:pt modelId="{65D19054-B5F8-4134-B0E5-5871850D5796}" type="pres">
      <dgm:prSet presAssocID="{7BE670A1-EA41-40B1-BF23-275E244E627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62F819-4925-4D0E-8797-E19E2796ECBC}" type="pres">
      <dgm:prSet presAssocID="{3F4F328F-A907-48D6-B2FD-E7AFCDA6B974}" presName="circ3" presStyleLbl="vennNode1" presStyleIdx="2" presStyleCnt="7"/>
      <dgm:spPr/>
    </dgm:pt>
    <dgm:pt modelId="{05600881-A816-4735-B15F-90D25D1156C4}" type="pres">
      <dgm:prSet presAssocID="{3F4F328F-A907-48D6-B2FD-E7AFCDA6B97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0D97F5-888D-420C-ABB7-6039A172B117}" type="pres">
      <dgm:prSet presAssocID="{F1D5B372-E8E3-48C0-9B51-DDF5EC2F1980}" presName="circ4" presStyleLbl="vennNode1" presStyleIdx="3" presStyleCnt="7"/>
      <dgm:spPr/>
      <dgm:t>
        <a:bodyPr/>
        <a:lstStyle/>
        <a:p>
          <a:endParaRPr lang="en-GB"/>
        </a:p>
      </dgm:t>
    </dgm:pt>
    <dgm:pt modelId="{8C69C585-AF74-4FB5-904D-05C42DF23145}" type="pres">
      <dgm:prSet presAssocID="{F1D5B372-E8E3-48C0-9B51-DDF5EC2F198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E299F6-2450-4F4B-8242-D246812FED24}" type="pres">
      <dgm:prSet presAssocID="{9A1112F3-9F94-4DD0-9EAB-F550B1367DFC}" presName="circ5" presStyleLbl="vennNode1" presStyleIdx="4" presStyleCnt="7"/>
      <dgm:spPr/>
    </dgm:pt>
    <dgm:pt modelId="{842D601E-DC2D-4A1C-8D56-DF8F44C04856}" type="pres">
      <dgm:prSet presAssocID="{9A1112F3-9F94-4DD0-9EAB-F550B1367DF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48BF89-9137-480E-89A0-13C5EC24F72D}" type="pres">
      <dgm:prSet presAssocID="{E1B99DFC-EAB7-4F48-83B0-B707354F22C4}" presName="circ6" presStyleLbl="vennNode1" presStyleIdx="5" presStyleCnt="7"/>
      <dgm:spPr/>
    </dgm:pt>
    <dgm:pt modelId="{0DACE8B0-D3BB-4053-86CE-033408C336F6}" type="pres">
      <dgm:prSet presAssocID="{E1B99DFC-EAB7-4F48-83B0-B707354F22C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08F58F-2B94-4AF7-BFFD-E16FE5D1120F}" type="pres">
      <dgm:prSet presAssocID="{90A2010A-6AFC-47C9-B369-1ED4BAEE35E9}" presName="circ7" presStyleLbl="vennNode1" presStyleIdx="6" presStyleCnt="7"/>
      <dgm:spPr/>
    </dgm:pt>
    <dgm:pt modelId="{8029270D-AD81-4976-8CC8-4CEA3FC57F96}" type="pres">
      <dgm:prSet presAssocID="{90A2010A-6AFC-47C9-B369-1ED4BAEE35E9}" presName="circ7Tx" presStyleLbl="revTx" presStyleIdx="0" presStyleCnt="0" custScaleX="153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552ACF3-CDBA-4620-9A22-FA1EE5C62F6E}" srcId="{AA16300F-2BB2-4CE0-9273-B32D81C320F0}" destId="{E1B99DFC-EAB7-4F48-83B0-B707354F22C4}" srcOrd="5" destOrd="0" parTransId="{6CE776EE-F26A-46A9-B107-32A07BD8EDFC}" sibTransId="{28FAA7EA-79B2-4D21-9050-4FE386B15F46}"/>
    <dgm:cxn modelId="{B7FA7418-5B9C-436E-B5CE-4A402BBE1B9C}" srcId="{AA16300F-2BB2-4CE0-9273-B32D81C320F0}" destId="{9A1112F3-9F94-4DD0-9EAB-F550B1367DFC}" srcOrd="4" destOrd="0" parTransId="{CE2575B3-B917-49E7-B679-270D67145C54}" sibTransId="{BCB023F8-5C45-4274-A410-D69F6F959D93}"/>
    <dgm:cxn modelId="{9B4AF62E-57E3-451D-8F2F-3DC6CC777541}" type="presOf" srcId="{F1D5B372-E8E3-48C0-9B51-DDF5EC2F1980}" destId="{8C69C585-AF74-4FB5-904D-05C42DF23145}" srcOrd="0" destOrd="0" presId="urn:microsoft.com/office/officeart/2005/8/layout/venn1"/>
    <dgm:cxn modelId="{4A128FBA-DE96-4269-AF8A-7E96F4C3E55A}" srcId="{AA16300F-2BB2-4CE0-9273-B32D81C320F0}" destId="{7BE670A1-EA41-40B1-BF23-275E244E627E}" srcOrd="1" destOrd="0" parTransId="{EA59E4E0-AD95-487C-B75E-FEEFFCD66DBB}" sibTransId="{A3487A2B-3B9B-4A09-A9E6-314702EF1E1C}"/>
    <dgm:cxn modelId="{01A77C36-42EE-45CE-8F90-7B7871CFA703}" srcId="{AA16300F-2BB2-4CE0-9273-B32D81C320F0}" destId="{F1D5B372-E8E3-48C0-9B51-DDF5EC2F1980}" srcOrd="3" destOrd="0" parTransId="{4B299947-9E83-4E0E-A853-65D13B220225}" sibTransId="{0A7CD5A9-D354-47FA-A0D9-D50DD1980E46}"/>
    <dgm:cxn modelId="{6106615B-F607-402E-9620-F7BCB4FD720B}" type="presOf" srcId="{AA16300F-2BB2-4CE0-9273-B32D81C320F0}" destId="{5E7A0FAD-8394-4F9A-8485-1FDD3AD1EB7F}" srcOrd="0" destOrd="0" presId="urn:microsoft.com/office/officeart/2005/8/layout/venn1"/>
    <dgm:cxn modelId="{41F1A83B-CE73-4ECD-B738-9F9C326089D0}" type="presOf" srcId="{9A1112F3-9F94-4DD0-9EAB-F550B1367DFC}" destId="{842D601E-DC2D-4A1C-8D56-DF8F44C04856}" srcOrd="0" destOrd="0" presId="urn:microsoft.com/office/officeart/2005/8/layout/venn1"/>
    <dgm:cxn modelId="{E4928D5A-972C-4474-BD19-5BBCAF0C8939}" type="presOf" srcId="{27EC1BDA-EC89-411C-9763-D88541C9C673}" destId="{10D61057-0D51-4232-893B-8C70E6527D6F}" srcOrd="0" destOrd="0" presId="urn:microsoft.com/office/officeart/2005/8/layout/venn1"/>
    <dgm:cxn modelId="{531C4677-B362-4424-A969-6FF827B63A9C}" type="presOf" srcId="{3F4F328F-A907-48D6-B2FD-E7AFCDA6B974}" destId="{05600881-A816-4735-B15F-90D25D1156C4}" srcOrd="0" destOrd="0" presId="urn:microsoft.com/office/officeart/2005/8/layout/venn1"/>
    <dgm:cxn modelId="{E38FEA33-54BC-4F40-B283-A1E5DE46827D}" srcId="{AA16300F-2BB2-4CE0-9273-B32D81C320F0}" destId="{90A2010A-6AFC-47C9-B369-1ED4BAEE35E9}" srcOrd="6" destOrd="0" parTransId="{9104FE59-13E3-4641-AF78-000059DE8DE6}" sibTransId="{B6CDFEFF-8432-489B-8B27-1106D7BF3EC4}"/>
    <dgm:cxn modelId="{ED813AB8-4246-4185-8389-B775D3F29625}" type="presOf" srcId="{7BE670A1-EA41-40B1-BF23-275E244E627E}" destId="{65D19054-B5F8-4134-B0E5-5871850D5796}" srcOrd="0" destOrd="0" presId="urn:microsoft.com/office/officeart/2005/8/layout/venn1"/>
    <dgm:cxn modelId="{C7380BF3-946C-4DB1-9FD8-64E2BC42CD5E}" srcId="{AA16300F-2BB2-4CE0-9273-B32D81C320F0}" destId="{3F4F328F-A907-48D6-B2FD-E7AFCDA6B974}" srcOrd="2" destOrd="0" parTransId="{6E7311F1-55A8-4576-B3A9-F985095316CE}" sibTransId="{F1F41E68-5406-4BE4-9D91-837210725A7A}"/>
    <dgm:cxn modelId="{22A5AFB8-5E5C-4D65-B79E-A881F6034802}" srcId="{AA16300F-2BB2-4CE0-9273-B32D81C320F0}" destId="{27EC1BDA-EC89-411C-9763-D88541C9C673}" srcOrd="0" destOrd="0" parTransId="{9BBBD882-BC67-4034-8BA7-8CE3EB248864}" sibTransId="{95CBD06A-BD52-4AF9-A559-20190F7CCBB7}"/>
    <dgm:cxn modelId="{3FB0D104-4D3F-49C8-8736-0B0B85837937}" type="presOf" srcId="{90A2010A-6AFC-47C9-B369-1ED4BAEE35E9}" destId="{8029270D-AD81-4976-8CC8-4CEA3FC57F96}" srcOrd="0" destOrd="0" presId="urn:microsoft.com/office/officeart/2005/8/layout/venn1"/>
    <dgm:cxn modelId="{57C0E219-AE28-4A7E-91F2-F5525E6F5E98}" type="presOf" srcId="{E1B99DFC-EAB7-4F48-83B0-B707354F22C4}" destId="{0DACE8B0-D3BB-4053-86CE-033408C336F6}" srcOrd="0" destOrd="0" presId="urn:microsoft.com/office/officeart/2005/8/layout/venn1"/>
    <dgm:cxn modelId="{B30BDCFB-B518-4694-9726-2BE70A4D8734}" type="presParOf" srcId="{5E7A0FAD-8394-4F9A-8485-1FDD3AD1EB7F}" destId="{B428E286-13E5-4885-AF53-01186252AF05}" srcOrd="0" destOrd="0" presId="urn:microsoft.com/office/officeart/2005/8/layout/venn1"/>
    <dgm:cxn modelId="{2D7D7DE2-A816-41E3-BBE1-20B71776E72D}" type="presParOf" srcId="{5E7A0FAD-8394-4F9A-8485-1FDD3AD1EB7F}" destId="{10D61057-0D51-4232-893B-8C70E6527D6F}" srcOrd="1" destOrd="0" presId="urn:microsoft.com/office/officeart/2005/8/layout/venn1"/>
    <dgm:cxn modelId="{4103997F-87EE-4910-8AD1-AEE2FCD25B92}" type="presParOf" srcId="{5E7A0FAD-8394-4F9A-8485-1FDD3AD1EB7F}" destId="{36501344-47AD-4C7E-856A-75B716EA0A97}" srcOrd="2" destOrd="0" presId="urn:microsoft.com/office/officeart/2005/8/layout/venn1"/>
    <dgm:cxn modelId="{542A82FA-213A-467B-A132-30DE842183F7}" type="presParOf" srcId="{5E7A0FAD-8394-4F9A-8485-1FDD3AD1EB7F}" destId="{65D19054-B5F8-4134-B0E5-5871850D5796}" srcOrd="3" destOrd="0" presId="urn:microsoft.com/office/officeart/2005/8/layout/venn1"/>
    <dgm:cxn modelId="{03500F9E-DCE8-4C05-B86D-041C09B3C58A}" type="presParOf" srcId="{5E7A0FAD-8394-4F9A-8485-1FDD3AD1EB7F}" destId="{1862F819-4925-4D0E-8797-E19E2796ECBC}" srcOrd="4" destOrd="0" presId="urn:microsoft.com/office/officeart/2005/8/layout/venn1"/>
    <dgm:cxn modelId="{955F0CC0-D74E-423C-BE62-1DFFB6E626AE}" type="presParOf" srcId="{5E7A0FAD-8394-4F9A-8485-1FDD3AD1EB7F}" destId="{05600881-A816-4735-B15F-90D25D1156C4}" srcOrd="5" destOrd="0" presId="urn:microsoft.com/office/officeart/2005/8/layout/venn1"/>
    <dgm:cxn modelId="{FBE94BBB-C2A7-4715-A918-078EC26C8681}" type="presParOf" srcId="{5E7A0FAD-8394-4F9A-8485-1FDD3AD1EB7F}" destId="{8A0D97F5-888D-420C-ABB7-6039A172B117}" srcOrd="6" destOrd="0" presId="urn:microsoft.com/office/officeart/2005/8/layout/venn1"/>
    <dgm:cxn modelId="{C7D7FF58-FF19-476C-ADEE-7A4A9C87D52B}" type="presParOf" srcId="{5E7A0FAD-8394-4F9A-8485-1FDD3AD1EB7F}" destId="{8C69C585-AF74-4FB5-904D-05C42DF23145}" srcOrd="7" destOrd="0" presId="urn:microsoft.com/office/officeart/2005/8/layout/venn1"/>
    <dgm:cxn modelId="{AC22F5BD-7243-476D-ADAD-AD7AF5183D66}" type="presParOf" srcId="{5E7A0FAD-8394-4F9A-8485-1FDD3AD1EB7F}" destId="{7DE299F6-2450-4F4B-8242-D246812FED24}" srcOrd="8" destOrd="0" presId="urn:microsoft.com/office/officeart/2005/8/layout/venn1"/>
    <dgm:cxn modelId="{6025B483-E416-48B4-8DC5-C85C2BC85D3E}" type="presParOf" srcId="{5E7A0FAD-8394-4F9A-8485-1FDD3AD1EB7F}" destId="{842D601E-DC2D-4A1C-8D56-DF8F44C04856}" srcOrd="9" destOrd="0" presId="urn:microsoft.com/office/officeart/2005/8/layout/venn1"/>
    <dgm:cxn modelId="{68162C73-D3A7-4347-A6D2-6E905BC6478D}" type="presParOf" srcId="{5E7A0FAD-8394-4F9A-8485-1FDD3AD1EB7F}" destId="{7548BF89-9137-480E-89A0-13C5EC24F72D}" srcOrd="10" destOrd="0" presId="urn:microsoft.com/office/officeart/2005/8/layout/venn1"/>
    <dgm:cxn modelId="{4C3A5EAE-AAF9-4817-BD27-B3CE431C4026}" type="presParOf" srcId="{5E7A0FAD-8394-4F9A-8485-1FDD3AD1EB7F}" destId="{0DACE8B0-D3BB-4053-86CE-033408C336F6}" srcOrd="11" destOrd="0" presId="urn:microsoft.com/office/officeart/2005/8/layout/venn1"/>
    <dgm:cxn modelId="{190ABD48-C02E-4CEB-98AE-119C39789A70}" type="presParOf" srcId="{5E7A0FAD-8394-4F9A-8485-1FDD3AD1EB7F}" destId="{C808F58F-2B94-4AF7-BFFD-E16FE5D1120F}" srcOrd="12" destOrd="0" presId="urn:microsoft.com/office/officeart/2005/8/layout/venn1"/>
    <dgm:cxn modelId="{C18A140D-4DFC-472F-96CB-2CB233BCD2BC}" type="presParOf" srcId="{5E7A0FAD-8394-4F9A-8485-1FDD3AD1EB7F}" destId="{8029270D-AD81-4976-8CC8-4CEA3FC57F96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28E286-13E5-4885-AF53-01186252AF05}">
      <dsp:nvSpPr>
        <dsp:cNvPr id="0" name=""/>
        <dsp:cNvSpPr/>
      </dsp:nvSpPr>
      <dsp:spPr>
        <a:xfrm>
          <a:off x="3560272" y="1144392"/>
          <a:ext cx="1654748" cy="16549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0D61057-0D51-4232-893B-8C70E6527D6F}">
      <dsp:nvSpPr>
        <dsp:cNvPr id="0" name=""/>
        <dsp:cNvSpPr/>
      </dsp:nvSpPr>
      <dsp:spPr>
        <a:xfrm>
          <a:off x="3698398" y="366615"/>
          <a:ext cx="1378497" cy="42547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Processes</a:t>
          </a:r>
          <a:endParaRPr lang="en-GB" sz="2400" kern="1200" dirty="0"/>
        </a:p>
      </dsp:txBody>
      <dsp:txXfrm>
        <a:off x="3698398" y="366615"/>
        <a:ext cx="1378497" cy="425477"/>
      </dsp:txXfrm>
    </dsp:sp>
    <dsp:sp modelId="{36501344-47AD-4C7E-856A-75B716EA0A97}">
      <dsp:nvSpPr>
        <dsp:cNvPr id="0" name=""/>
        <dsp:cNvSpPr/>
      </dsp:nvSpPr>
      <dsp:spPr>
        <a:xfrm>
          <a:off x="4045665" y="1377770"/>
          <a:ext cx="1654748" cy="16549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5D19054-B5F8-4134-B0E5-5871850D5796}">
      <dsp:nvSpPr>
        <dsp:cNvPr id="0" name=""/>
        <dsp:cNvSpPr/>
      </dsp:nvSpPr>
      <dsp:spPr>
        <a:xfrm>
          <a:off x="5904500" y="816649"/>
          <a:ext cx="1792644" cy="11161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Departments</a:t>
          </a:r>
          <a:endParaRPr lang="en-GB" sz="2400" kern="1200" dirty="0"/>
        </a:p>
      </dsp:txBody>
      <dsp:txXfrm>
        <a:off x="5904500" y="816649"/>
        <a:ext cx="1792644" cy="1116153"/>
      </dsp:txXfrm>
    </dsp:sp>
    <dsp:sp modelId="{1862F819-4925-4D0E-8797-E19E2796ECBC}">
      <dsp:nvSpPr>
        <dsp:cNvPr id="0" name=""/>
        <dsp:cNvSpPr/>
      </dsp:nvSpPr>
      <dsp:spPr>
        <a:xfrm>
          <a:off x="4164945" y="1902869"/>
          <a:ext cx="1654748" cy="16549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600881-A816-4735-B15F-90D25D1156C4}">
      <dsp:nvSpPr>
        <dsp:cNvPr id="0" name=""/>
        <dsp:cNvSpPr/>
      </dsp:nvSpPr>
      <dsp:spPr>
        <a:xfrm>
          <a:off x="6076870" y="2237208"/>
          <a:ext cx="1758170" cy="119225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Staff</a:t>
          </a:r>
          <a:endParaRPr lang="en-GB" sz="2400" kern="1200" dirty="0"/>
        </a:p>
      </dsp:txBody>
      <dsp:txXfrm>
        <a:off x="6076870" y="2237208"/>
        <a:ext cx="1758170" cy="1192255"/>
      </dsp:txXfrm>
    </dsp:sp>
    <dsp:sp modelId="{8A0D97F5-888D-420C-ABB7-6039A172B117}">
      <dsp:nvSpPr>
        <dsp:cNvPr id="0" name=""/>
        <dsp:cNvSpPr/>
      </dsp:nvSpPr>
      <dsp:spPr>
        <a:xfrm>
          <a:off x="3829169" y="2323964"/>
          <a:ext cx="1654748" cy="16549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C69C585-AF74-4FB5-904D-05C42DF23145}">
      <dsp:nvSpPr>
        <dsp:cNvPr id="0" name=""/>
        <dsp:cNvSpPr/>
      </dsp:nvSpPr>
      <dsp:spPr>
        <a:xfrm>
          <a:off x="5318443" y="3835338"/>
          <a:ext cx="1896066" cy="109078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Management</a:t>
          </a:r>
          <a:endParaRPr lang="en-GB" sz="2400" kern="1200" dirty="0"/>
        </a:p>
      </dsp:txBody>
      <dsp:txXfrm>
        <a:off x="5318443" y="3835338"/>
        <a:ext cx="1896066" cy="1090786"/>
      </dsp:txXfrm>
    </dsp:sp>
    <dsp:sp modelId="{7DE299F6-2450-4F4B-8242-D246812FED24}">
      <dsp:nvSpPr>
        <dsp:cNvPr id="0" name=""/>
        <dsp:cNvSpPr/>
      </dsp:nvSpPr>
      <dsp:spPr>
        <a:xfrm>
          <a:off x="3291376" y="2323964"/>
          <a:ext cx="1654748" cy="16549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42D601E-DC2D-4A1C-8D56-DF8F44C04856}">
      <dsp:nvSpPr>
        <dsp:cNvPr id="0" name=""/>
        <dsp:cNvSpPr/>
      </dsp:nvSpPr>
      <dsp:spPr>
        <a:xfrm>
          <a:off x="1560784" y="3835338"/>
          <a:ext cx="1896066" cy="109078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Stakeholders</a:t>
          </a:r>
          <a:endParaRPr lang="en-GB" sz="2400" kern="1200" dirty="0"/>
        </a:p>
      </dsp:txBody>
      <dsp:txXfrm>
        <a:off x="1560784" y="3835338"/>
        <a:ext cx="1896066" cy="1090786"/>
      </dsp:txXfrm>
    </dsp:sp>
    <dsp:sp modelId="{7548BF89-9137-480E-89A0-13C5EC24F72D}">
      <dsp:nvSpPr>
        <dsp:cNvPr id="0" name=""/>
        <dsp:cNvSpPr/>
      </dsp:nvSpPr>
      <dsp:spPr>
        <a:xfrm>
          <a:off x="2955599" y="1902869"/>
          <a:ext cx="1654748" cy="16549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DACE8B0-D3BB-4053-86CE-033408C336F6}">
      <dsp:nvSpPr>
        <dsp:cNvPr id="0" name=""/>
        <dsp:cNvSpPr/>
      </dsp:nvSpPr>
      <dsp:spPr>
        <a:xfrm>
          <a:off x="940253" y="2237208"/>
          <a:ext cx="1758170" cy="119225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Customers, Products &amp; Markets</a:t>
          </a:r>
          <a:endParaRPr lang="en-GB" sz="2400" kern="1200" dirty="0"/>
        </a:p>
      </dsp:txBody>
      <dsp:txXfrm>
        <a:off x="940253" y="2237208"/>
        <a:ext cx="1758170" cy="1192255"/>
      </dsp:txXfrm>
    </dsp:sp>
    <dsp:sp modelId="{C808F58F-2B94-4AF7-BFFD-E16FE5D1120F}">
      <dsp:nvSpPr>
        <dsp:cNvPr id="0" name=""/>
        <dsp:cNvSpPr/>
      </dsp:nvSpPr>
      <dsp:spPr>
        <a:xfrm>
          <a:off x="3074879" y="1377770"/>
          <a:ext cx="1654748" cy="16549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029270D-AD81-4976-8CC8-4CEA3FC57F96}">
      <dsp:nvSpPr>
        <dsp:cNvPr id="0" name=""/>
        <dsp:cNvSpPr/>
      </dsp:nvSpPr>
      <dsp:spPr>
        <a:xfrm>
          <a:off x="600239" y="816649"/>
          <a:ext cx="2748464" cy="11161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2400" kern="1200" dirty="0" smtClean="0"/>
            <a:t>Locations/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2400" kern="1200" dirty="0" smtClean="0"/>
            <a:t>branches/countries</a:t>
          </a:r>
          <a:endParaRPr lang="en-GB" sz="2400" kern="1200" dirty="0"/>
        </a:p>
      </dsp:txBody>
      <dsp:txXfrm>
        <a:off x="600239" y="816649"/>
        <a:ext cx="2748464" cy="11161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28E286-13E5-4885-AF53-01186252AF05}">
      <dsp:nvSpPr>
        <dsp:cNvPr id="0" name=""/>
        <dsp:cNvSpPr/>
      </dsp:nvSpPr>
      <dsp:spPr>
        <a:xfrm>
          <a:off x="1983911" y="1818270"/>
          <a:ext cx="1176647" cy="11767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0D61057-0D51-4232-893B-8C70E6527D6F}">
      <dsp:nvSpPr>
        <dsp:cNvPr id="0" name=""/>
        <dsp:cNvSpPr/>
      </dsp:nvSpPr>
      <dsp:spPr>
        <a:xfrm>
          <a:off x="2082129" y="1265214"/>
          <a:ext cx="980211" cy="30254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Processes</a:t>
          </a:r>
          <a:endParaRPr lang="en-GB" sz="1100" kern="1200" dirty="0"/>
        </a:p>
      </dsp:txBody>
      <dsp:txXfrm>
        <a:off x="2082129" y="1265214"/>
        <a:ext cx="980211" cy="302545"/>
      </dsp:txXfrm>
    </dsp:sp>
    <dsp:sp modelId="{36501344-47AD-4C7E-856A-75B716EA0A97}">
      <dsp:nvSpPr>
        <dsp:cNvPr id="0" name=""/>
        <dsp:cNvSpPr/>
      </dsp:nvSpPr>
      <dsp:spPr>
        <a:xfrm>
          <a:off x="2329061" y="1984218"/>
          <a:ext cx="1176647" cy="11767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5D19054-B5F8-4134-B0E5-5871850D5796}">
      <dsp:nvSpPr>
        <dsp:cNvPr id="0" name=""/>
        <dsp:cNvSpPr/>
      </dsp:nvSpPr>
      <dsp:spPr>
        <a:xfrm>
          <a:off x="3650828" y="1585221"/>
          <a:ext cx="1274700" cy="79366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Departments</a:t>
          </a:r>
          <a:endParaRPr lang="en-GB" sz="1100" kern="1200" dirty="0"/>
        </a:p>
      </dsp:txBody>
      <dsp:txXfrm>
        <a:off x="3650828" y="1585221"/>
        <a:ext cx="1274700" cy="793666"/>
      </dsp:txXfrm>
    </dsp:sp>
    <dsp:sp modelId="{1862F819-4925-4D0E-8797-E19E2796ECBC}">
      <dsp:nvSpPr>
        <dsp:cNvPr id="0" name=""/>
        <dsp:cNvSpPr/>
      </dsp:nvSpPr>
      <dsp:spPr>
        <a:xfrm>
          <a:off x="2413878" y="2357603"/>
          <a:ext cx="1176647" cy="11767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600881-A816-4735-B15F-90D25D1156C4}">
      <dsp:nvSpPr>
        <dsp:cNvPr id="0" name=""/>
        <dsp:cNvSpPr/>
      </dsp:nvSpPr>
      <dsp:spPr>
        <a:xfrm>
          <a:off x="3773396" y="2595342"/>
          <a:ext cx="1250187" cy="84778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Staff</a:t>
          </a:r>
          <a:endParaRPr lang="en-GB" sz="1100" kern="1200" dirty="0"/>
        </a:p>
      </dsp:txBody>
      <dsp:txXfrm>
        <a:off x="3773396" y="2595342"/>
        <a:ext cx="1250187" cy="847780"/>
      </dsp:txXfrm>
    </dsp:sp>
    <dsp:sp modelId="{8A0D97F5-888D-420C-ABB7-6039A172B117}">
      <dsp:nvSpPr>
        <dsp:cNvPr id="0" name=""/>
        <dsp:cNvSpPr/>
      </dsp:nvSpPr>
      <dsp:spPr>
        <a:xfrm>
          <a:off x="2175117" y="2657031"/>
          <a:ext cx="1176647" cy="11767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C69C585-AF74-4FB5-904D-05C42DF23145}">
      <dsp:nvSpPr>
        <dsp:cNvPr id="0" name=""/>
        <dsp:cNvSpPr/>
      </dsp:nvSpPr>
      <dsp:spPr>
        <a:xfrm>
          <a:off x="3234099" y="3731728"/>
          <a:ext cx="1348241" cy="77562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Management</a:t>
          </a:r>
          <a:endParaRPr lang="en-GB" sz="1100" kern="1200" dirty="0"/>
        </a:p>
      </dsp:txBody>
      <dsp:txXfrm>
        <a:off x="3234099" y="3731728"/>
        <a:ext cx="1348241" cy="775628"/>
      </dsp:txXfrm>
    </dsp:sp>
    <dsp:sp modelId="{7DE299F6-2450-4F4B-8242-D246812FED24}">
      <dsp:nvSpPr>
        <dsp:cNvPr id="0" name=""/>
        <dsp:cNvSpPr/>
      </dsp:nvSpPr>
      <dsp:spPr>
        <a:xfrm>
          <a:off x="1792706" y="2657031"/>
          <a:ext cx="1176647" cy="11767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42D601E-DC2D-4A1C-8D56-DF8F44C04856}">
      <dsp:nvSpPr>
        <dsp:cNvPr id="0" name=""/>
        <dsp:cNvSpPr/>
      </dsp:nvSpPr>
      <dsp:spPr>
        <a:xfrm>
          <a:off x="562130" y="3731728"/>
          <a:ext cx="1348241" cy="77562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Stakeholders</a:t>
          </a:r>
          <a:endParaRPr lang="en-GB" sz="1100" kern="1200" dirty="0"/>
        </a:p>
      </dsp:txBody>
      <dsp:txXfrm>
        <a:off x="562130" y="3731728"/>
        <a:ext cx="1348241" cy="775628"/>
      </dsp:txXfrm>
    </dsp:sp>
    <dsp:sp modelId="{7548BF89-9137-480E-89A0-13C5EC24F72D}">
      <dsp:nvSpPr>
        <dsp:cNvPr id="0" name=""/>
        <dsp:cNvSpPr/>
      </dsp:nvSpPr>
      <dsp:spPr>
        <a:xfrm>
          <a:off x="1553945" y="2357603"/>
          <a:ext cx="1176647" cy="11767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DACE8B0-D3BB-4053-86CE-033408C336F6}">
      <dsp:nvSpPr>
        <dsp:cNvPr id="0" name=""/>
        <dsp:cNvSpPr/>
      </dsp:nvSpPr>
      <dsp:spPr>
        <a:xfrm>
          <a:off x="120887" y="2595342"/>
          <a:ext cx="1250187" cy="84778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Customers, Products &amp; Markets</a:t>
          </a:r>
          <a:endParaRPr lang="en-GB" sz="1100" kern="1200" dirty="0"/>
        </a:p>
      </dsp:txBody>
      <dsp:txXfrm>
        <a:off x="120887" y="2595342"/>
        <a:ext cx="1250187" cy="847780"/>
      </dsp:txXfrm>
    </dsp:sp>
    <dsp:sp modelId="{C808F58F-2B94-4AF7-BFFD-E16FE5D1120F}">
      <dsp:nvSpPr>
        <dsp:cNvPr id="0" name=""/>
        <dsp:cNvSpPr/>
      </dsp:nvSpPr>
      <dsp:spPr>
        <a:xfrm>
          <a:off x="1638762" y="1984218"/>
          <a:ext cx="1176647" cy="11767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029270D-AD81-4976-8CC8-4CEA3FC57F96}">
      <dsp:nvSpPr>
        <dsp:cNvPr id="0" name=""/>
        <dsp:cNvSpPr/>
      </dsp:nvSpPr>
      <dsp:spPr>
        <a:xfrm>
          <a:off x="-120887" y="1585221"/>
          <a:ext cx="1954358" cy="79366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100" kern="1200" dirty="0" smtClean="0"/>
            <a:t>Locations/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100" kern="1200" dirty="0" smtClean="0"/>
            <a:t>branches/countries</a:t>
          </a:r>
          <a:endParaRPr lang="en-GB" sz="1100" kern="1200" dirty="0"/>
        </a:p>
      </dsp:txBody>
      <dsp:txXfrm>
        <a:off x="-120887" y="1585221"/>
        <a:ext cx="1954358" cy="793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B7DC7-6078-479C-94B1-8C03433D5A3E}" type="datetimeFigureOut">
              <a:rPr lang="en-GB" smtClean="0"/>
              <a:pPr/>
              <a:t>05/10/2015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C011E-D5C9-470A-8EF1-BE06AB552B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3DA3C-50DB-4FF9-A1BE-4F79A2323A2C}" type="datetimeFigureOut">
              <a:rPr lang="en-GB" smtClean="0"/>
              <a:pPr/>
              <a:t>05/10/2015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C7DCF-EF37-44C6-AD94-93F92D4BA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mailto:dclark@panaceacompliance.co.uk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39752" y="5229200"/>
            <a:ext cx="6400800" cy="55091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ACIS</a:t>
            </a:r>
            <a:r>
              <a:rPr lang="en-US" dirty="0" smtClean="0"/>
              <a:t>, </a:t>
            </a:r>
            <a:r>
              <a:rPr lang="en-US" dirty="0" err="1" smtClean="0"/>
              <a:t>MSc</a:t>
            </a:r>
            <a:r>
              <a:rPr lang="en-US" dirty="0" smtClean="0"/>
              <a:t>, MA, </a:t>
            </a:r>
            <a:r>
              <a:rPr lang="en-US" dirty="0" err="1" smtClean="0"/>
              <a:t>PIIA</a:t>
            </a:r>
            <a:r>
              <a:rPr lang="en-US" dirty="0" smtClean="0"/>
              <a:t>, </a:t>
            </a:r>
            <a:r>
              <a:rPr lang="en-US" dirty="0" err="1" smtClean="0"/>
              <a:t>PGDip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3578-B484-4CC9-BD82-54A0963A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3578-B484-4CC9-BD82-54A0963A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3578-B484-4CC9-BD82-54A0963A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8150" indent="-438150">
              <a:spcBef>
                <a:spcPts val="0"/>
              </a:spcBef>
              <a:spcAft>
                <a:spcPts val="1200"/>
              </a:spcAft>
              <a:buFontTx/>
              <a:buBlip>
                <a:blip r:embed="rId2"/>
              </a:buBlip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3578-B484-4CC9-BD82-54A0963A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0873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C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3578-B484-4CC9-BD82-54A0963A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4283968" y="4748951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CC"/>
                </a:solidFill>
              </a:rPr>
              <a:t>Contact:	 </a:t>
            </a:r>
            <a:r>
              <a:rPr lang="en-GB" dirty="0" smtClean="0"/>
              <a:t>Darryl Clark</a:t>
            </a:r>
          </a:p>
          <a:p>
            <a:r>
              <a:rPr lang="en-GB" b="1" dirty="0" smtClean="0">
                <a:solidFill>
                  <a:srgbClr val="0000CC"/>
                </a:solidFill>
              </a:rPr>
              <a:t>Email:  </a:t>
            </a:r>
            <a:r>
              <a:rPr lang="en-GB" b="1" dirty="0" smtClean="0"/>
              <a:t>	</a:t>
            </a:r>
            <a:r>
              <a:rPr lang="en-GB" dirty="0" smtClean="0">
                <a:hlinkClick r:id="rId2"/>
              </a:rPr>
              <a:t>dclark@panaceacompliance.co.uk</a:t>
            </a:r>
            <a:endParaRPr lang="en-GB" dirty="0" smtClean="0"/>
          </a:p>
          <a:p>
            <a:r>
              <a:rPr lang="en-GB" b="1" dirty="0" smtClean="0">
                <a:solidFill>
                  <a:srgbClr val="0000CC"/>
                </a:solidFill>
              </a:rPr>
              <a:t>Mobile: </a:t>
            </a:r>
            <a:r>
              <a:rPr lang="en-GB" b="1" dirty="0" smtClean="0"/>
              <a:t>	</a:t>
            </a:r>
            <a:r>
              <a:rPr lang="en-GB" dirty="0" smtClean="0"/>
              <a:t>07818 000 282</a:t>
            </a:r>
          </a:p>
          <a:p>
            <a:r>
              <a:rPr lang="en-GB" b="1" dirty="0" smtClean="0">
                <a:solidFill>
                  <a:srgbClr val="0000CC"/>
                </a:solidFill>
              </a:rPr>
              <a:t>Tel: </a:t>
            </a:r>
            <a:r>
              <a:rPr lang="en-GB" dirty="0" smtClean="0">
                <a:solidFill>
                  <a:srgbClr val="0000CC"/>
                </a:solidFill>
              </a:rPr>
              <a:t>	</a:t>
            </a:r>
            <a:r>
              <a:rPr lang="en-GB" dirty="0" smtClean="0"/>
              <a:t>01202 692 703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884C3578-B484-4CC9-BD82-54A0963A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3578-B484-4CC9-BD82-54A0963A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3578-B484-4CC9-BD82-54A0963A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3578-B484-4CC9-BD82-54A0963A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3578-B484-4CC9-BD82-54A0963A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3578-B484-4CC9-BD82-54A0963A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C4FC9E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3578-B484-4CC9-BD82-54A0963A0F9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Capture - Panacea Compliance Logo 3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112730" y="6327470"/>
            <a:ext cx="1368152" cy="457936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5496" y="6415444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Panacea Compliance Limited</a:t>
            </a:r>
            <a:endParaRPr lang="en-GB" sz="12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408873" y="6415444"/>
            <a:ext cx="17139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0" dirty="0" smtClean="0">
                <a:solidFill>
                  <a:schemeClr val="tx1"/>
                </a:solidFill>
              </a:rPr>
              <a:t>“simplifying complexity .....”</a:t>
            </a:r>
            <a:endParaRPr lang="en-GB" sz="105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00CC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CC"/>
        </a:buClr>
        <a:buSzPct val="120000"/>
        <a:buFont typeface="Arial" pitchFamily="34" charset="0"/>
        <a:buChar char="•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50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dclark@panaceacompliance.co.uk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0000CC"/>
                </a:solidFill>
              </a:rPr>
              <a:t>CRSA User Group/Forum</a:t>
            </a:r>
            <a:br>
              <a:rPr lang="en-GB" sz="4800" b="1" dirty="0" smtClean="0">
                <a:solidFill>
                  <a:srgbClr val="0000CC"/>
                </a:solidFill>
              </a:rPr>
            </a:br>
            <a:r>
              <a:rPr lang="en-GB" sz="4800" b="1" dirty="0" smtClean="0">
                <a:solidFill>
                  <a:srgbClr val="0000CC"/>
                </a:solidFill>
              </a:rPr>
              <a:t>20 years on!</a:t>
            </a:r>
            <a:endParaRPr lang="en-GB" sz="48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29599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Darryl </a:t>
            </a:r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Clark</a:t>
            </a:r>
          </a:p>
          <a:p>
            <a:pPr algn="ctr"/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(Founder &amp; former Chair – “UK CRSA User Group”)</a:t>
            </a:r>
            <a:endParaRPr lang="en-GB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0272" y="260648"/>
            <a:ext cx="18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of Objectives 1995 - 2015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 smtClean="0">
              <a:solidFill>
                <a:srgbClr val="0000CC"/>
              </a:solidFill>
            </a:endParaRPr>
          </a:p>
          <a:p>
            <a:endParaRPr lang="en-GB" sz="2400" dirty="0" smtClean="0">
              <a:solidFill>
                <a:srgbClr val="0000CC"/>
              </a:solidFill>
            </a:endParaRPr>
          </a:p>
          <a:p>
            <a:r>
              <a:rPr lang="en-GB" sz="2400" dirty="0" smtClean="0">
                <a:solidFill>
                  <a:srgbClr val="0000CC"/>
                </a:solidFill>
              </a:rPr>
              <a:t>CRSA Forum today:-</a:t>
            </a:r>
            <a:endParaRPr lang="en-GB" sz="2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10" name="Picture 9" descr="Capture -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8237698" cy="2880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7584" y="3284984"/>
            <a:ext cx="3559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4. provide </a:t>
            </a:r>
            <a:r>
              <a:rPr lang="en-GB" dirty="0" smtClean="0"/>
              <a:t>a resource for CRSA users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of Objectives 1995 - 2015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 smtClean="0">
              <a:solidFill>
                <a:srgbClr val="0000CC"/>
              </a:solidFill>
            </a:endParaRPr>
          </a:p>
          <a:p>
            <a:endParaRPr lang="en-GB" sz="2400" dirty="0" smtClean="0">
              <a:solidFill>
                <a:srgbClr val="0000CC"/>
              </a:solidFill>
            </a:endParaRPr>
          </a:p>
          <a:p>
            <a:r>
              <a:rPr lang="en-GB" sz="2400" dirty="0" smtClean="0">
                <a:solidFill>
                  <a:srgbClr val="0000CC"/>
                </a:solidFill>
              </a:rPr>
              <a:t>CRSA Forum today:-</a:t>
            </a:r>
            <a:endParaRPr lang="en-GB" sz="2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3284984"/>
            <a:ext cx="3559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4. provide </a:t>
            </a:r>
            <a:r>
              <a:rPr lang="en-GB" dirty="0" smtClean="0"/>
              <a:t>a resource for CRSA users</a:t>
            </a:r>
          </a:p>
          <a:p>
            <a:endParaRPr lang="en-GB" dirty="0"/>
          </a:p>
        </p:txBody>
      </p:sp>
      <p:pic>
        <p:nvPicPr>
          <p:cNvPr id="6" name="Picture 5" descr="Capture - 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8703587" cy="360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of Objectives 1995 - 2015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0000CC"/>
                </a:solidFill>
              </a:rPr>
              <a:t>What we didn’t have that you now do .....</a:t>
            </a:r>
          </a:p>
          <a:p>
            <a:pPr lvl="1"/>
            <a:r>
              <a:rPr lang="en-GB" sz="2000" dirty="0" smtClean="0"/>
              <a:t>“1.  promote </a:t>
            </a:r>
            <a:r>
              <a:rPr lang="en-GB" sz="2000" dirty="0" smtClean="0"/>
              <a:t>the value and benefits of CRSA in corporate governance, enterprise risk management and organisational </a:t>
            </a:r>
            <a:r>
              <a:rPr lang="en-GB" sz="2000" dirty="0" smtClean="0"/>
              <a:t>improvement”</a:t>
            </a:r>
          </a:p>
          <a:p>
            <a:pPr lvl="1">
              <a:buNone/>
            </a:pPr>
            <a:endParaRPr lang="en-GB" sz="2000" dirty="0" smtClean="0"/>
          </a:p>
          <a:p>
            <a:pPr lvl="1"/>
            <a:r>
              <a:rPr lang="en-GB" sz="2000" dirty="0" smtClean="0"/>
              <a:t>“6. collaborate </a:t>
            </a:r>
            <a:r>
              <a:rPr lang="en-GB" sz="2000" dirty="0" smtClean="0"/>
              <a:t>with relevant professional </a:t>
            </a:r>
            <a:r>
              <a:rPr lang="en-GB" sz="2000" dirty="0" smtClean="0"/>
              <a:t>bodies”</a:t>
            </a:r>
            <a:endParaRPr lang="en-GB" sz="2000" dirty="0" smtClean="0"/>
          </a:p>
          <a:p>
            <a:pPr lvl="1"/>
            <a:endParaRPr lang="en-GB" sz="20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we talk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Extract from the same letter .....</a:t>
            </a:r>
            <a:endParaRPr lang="en-GB" dirty="0"/>
          </a:p>
        </p:txBody>
      </p:sp>
      <p:pic>
        <p:nvPicPr>
          <p:cNvPr id="4" name="Picture 3" descr="Capture - meeting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2204864"/>
            <a:ext cx="8749109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Inaugural meeting: Agenda</a:t>
            </a:r>
            <a:endParaRPr lang="en-GB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527170"/>
            <a:ext cx="864096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Welcome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reminder of why we are here, purpose of the Group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Attendees &amp; Membership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Observation Aids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Objectives &amp; aims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Discuss, develop, synthesise &amp; agree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Presentation by Dave Gammon of Grand Metropolitan (formerly from Tesco)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followed by Questions Time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Long lunch!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July survey results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News/Updates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New book on CSA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My move - handout stickers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Round table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Format for future meetings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CSA presentation? Offers?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Facilitated discussion around a particular interest area?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Formation of special interest working groups?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Venue. Offers?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	Date of next meeting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used an “Observation Aid”!</a:t>
            </a:r>
            <a:endParaRPr lang="en-GB" dirty="0"/>
          </a:p>
        </p:txBody>
      </p:sp>
      <p:pic>
        <p:nvPicPr>
          <p:cNvPr id="5" name="Picture 4" descr="Capture - ob ai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980728"/>
            <a:ext cx="5831776" cy="4905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used an “Observation Aid”!</a:t>
            </a:r>
            <a:endParaRPr lang="en-GB" dirty="0"/>
          </a:p>
        </p:txBody>
      </p:sp>
      <p:pic>
        <p:nvPicPr>
          <p:cNvPr id="4" name="Picture 3" descr="Capture - ob result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231903"/>
            <a:ext cx="8820869" cy="4141313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4139952" y="2996952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Arrow 10"/>
          <p:cNvSpPr/>
          <p:nvPr/>
        </p:nvSpPr>
        <p:spPr>
          <a:xfrm>
            <a:off x="3347864" y="2492896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Arrow 11"/>
          <p:cNvSpPr/>
          <p:nvPr/>
        </p:nvSpPr>
        <p:spPr>
          <a:xfrm>
            <a:off x="3131840" y="3573016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Arrow 12"/>
          <p:cNvSpPr/>
          <p:nvPr/>
        </p:nvSpPr>
        <p:spPr>
          <a:xfrm>
            <a:off x="5508104" y="3861048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Arrow 13"/>
          <p:cNvSpPr/>
          <p:nvPr/>
        </p:nvSpPr>
        <p:spPr>
          <a:xfrm>
            <a:off x="5004048" y="4653136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used an “Observation Aid”!</a:t>
            </a:r>
            <a:endParaRPr lang="en-GB" dirty="0"/>
          </a:p>
        </p:txBody>
      </p:sp>
      <p:pic>
        <p:nvPicPr>
          <p:cNvPr id="5" name="Picture 4" descr="Capture - ob resul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402" y="1218410"/>
            <a:ext cx="6031900" cy="4946894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4427984" y="2204864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Arrow 6"/>
          <p:cNvSpPr/>
          <p:nvPr/>
        </p:nvSpPr>
        <p:spPr>
          <a:xfrm>
            <a:off x="6228184" y="2708920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Arrow 7"/>
          <p:cNvSpPr/>
          <p:nvPr/>
        </p:nvSpPr>
        <p:spPr>
          <a:xfrm>
            <a:off x="5220072" y="3501008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Arrow 8"/>
          <p:cNvSpPr/>
          <p:nvPr/>
        </p:nvSpPr>
        <p:spPr>
          <a:xfrm>
            <a:off x="4788024" y="4581128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used an “Observation Aid”!</a:t>
            </a:r>
            <a:endParaRPr lang="en-GB" dirty="0"/>
          </a:p>
        </p:txBody>
      </p:sp>
      <p:sp>
        <p:nvSpPr>
          <p:cNvPr id="6" name="Left Arrow 5"/>
          <p:cNvSpPr/>
          <p:nvPr/>
        </p:nvSpPr>
        <p:spPr>
          <a:xfrm>
            <a:off x="4427984" y="2204864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Capture - ob results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052736"/>
            <a:ext cx="7391244" cy="4680520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3491880" y="4437112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Arrow 10"/>
          <p:cNvSpPr/>
          <p:nvPr/>
        </p:nvSpPr>
        <p:spPr>
          <a:xfrm>
            <a:off x="2915816" y="4941168"/>
            <a:ext cx="1152128" cy="576064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used an “Observation Aid”!</a:t>
            </a:r>
            <a:endParaRPr lang="en-GB" dirty="0"/>
          </a:p>
        </p:txBody>
      </p:sp>
      <p:pic>
        <p:nvPicPr>
          <p:cNvPr id="7" name="Picture 6" descr="Capture - ob results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8786243" cy="2808312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 rot="7894084">
            <a:off x="-158872" y="3042993"/>
            <a:ext cx="1152128" cy="576064"/>
          </a:xfrm>
          <a:prstGeom prst="leftArrow">
            <a:avLst>
              <a:gd name="adj1" fmla="val 50000"/>
              <a:gd name="adj2" fmla="val 4726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Once upon a time ............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There was a new auditing technique called “CSA”</a:t>
            </a:r>
          </a:p>
          <a:p>
            <a:r>
              <a:rPr lang="en-GB" dirty="0" smtClean="0"/>
              <a:t>There was lots of risk &amp; control specialists interested</a:t>
            </a:r>
          </a:p>
          <a:p>
            <a:r>
              <a:rPr lang="en-GB" dirty="0" smtClean="0"/>
              <a:t>It was receiving international acclaim</a:t>
            </a:r>
          </a:p>
          <a:p>
            <a:r>
              <a:rPr lang="en-GB" dirty="0" smtClean="0"/>
              <a:t>And there was lots of seminars &amp; conferences around – all packed to the rafters</a:t>
            </a:r>
          </a:p>
          <a:p>
            <a:pPr>
              <a:buNone/>
            </a:pPr>
            <a:r>
              <a:rPr lang="en-GB" dirty="0" smtClean="0"/>
              <a:t>BUT ...</a:t>
            </a:r>
          </a:p>
          <a:p>
            <a:r>
              <a:rPr lang="en-GB" dirty="0" smtClean="0"/>
              <a:t>There were very few, a handful, of actual </a:t>
            </a:r>
            <a:r>
              <a:rPr lang="en-GB" i="1" dirty="0" smtClean="0"/>
              <a:t>users</a:t>
            </a:r>
          </a:p>
          <a:p>
            <a:r>
              <a:rPr lang="en-GB" dirty="0" smtClean="0"/>
              <a:t>Their views were crowded out by the throng of non-users</a:t>
            </a:r>
          </a:p>
          <a:p>
            <a:r>
              <a:rPr lang="en-GB" dirty="0" smtClean="0"/>
              <a:t>And they had no-one to talk to.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used an “Observation Aid”!</a:t>
            </a:r>
            <a:endParaRPr lang="en-GB" dirty="0"/>
          </a:p>
        </p:txBody>
      </p:sp>
      <p:pic>
        <p:nvPicPr>
          <p:cNvPr id="5" name="Picture 4" descr="Capture - ob results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8625194" cy="2160240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 rot="3203678">
            <a:off x="2361408" y="2610944"/>
            <a:ext cx="1152128" cy="576064"/>
          </a:xfrm>
          <a:prstGeom prst="leftArrow">
            <a:avLst>
              <a:gd name="adj1" fmla="val 50000"/>
              <a:gd name="adj2" fmla="val 4726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CRSA: back to basics 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Core principles:</a:t>
            </a:r>
          </a:p>
          <a:p>
            <a:pPr lvl="1"/>
            <a:r>
              <a:rPr lang="en-GB" dirty="0" smtClean="0"/>
              <a:t>It’s participative</a:t>
            </a:r>
          </a:p>
          <a:p>
            <a:pPr lvl="1"/>
            <a:r>
              <a:rPr lang="en-GB" dirty="0" smtClean="0"/>
              <a:t>It’s collaborative</a:t>
            </a:r>
          </a:p>
          <a:p>
            <a:pPr lvl="1"/>
            <a:r>
              <a:rPr lang="en-GB" dirty="0" smtClean="0"/>
              <a:t>Requires strong facilitation skills (audit/risk as control experts)</a:t>
            </a:r>
          </a:p>
          <a:p>
            <a:pPr lvl="1"/>
            <a:r>
              <a:rPr lang="en-GB" dirty="0" smtClean="0"/>
              <a:t>The business must own the outputs</a:t>
            </a:r>
          </a:p>
          <a:p>
            <a:pPr lvl="1"/>
            <a:r>
              <a:rPr lang="en-GB" dirty="0" smtClean="0"/>
              <a:t>Audit/risk do not own the results – but may report them</a:t>
            </a:r>
          </a:p>
          <a:p>
            <a:pPr lvl="1"/>
            <a:r>
              <a:rPr lang="en-GB" dirty="0" smtClean="0"/>
              <a:t>It’s periodic not continuous – or for special needs</a:t>
            </a:r>
          </a:p>
          <a:p>
            <a:pPr lvl="1"/>
            <a:r>
              <a:rPr lang="en-GB" dirty="0" smtClean="0"/>
              <a:t>It’s fuzzy – too much </a:t>
            </a:r>
            <a:r>
              <a:rPr lang="en-GB" dirty="0" smtClean="0"/>
              <a:t>’perfection-</a:t>
            </a:r>
            <a:r>
              <a:rPr lang="en-GB" dirty="0" err="1" smtClean="0"/>
              <a:t>ising</a:t>
            </a:r>
            <a:r>
              <a:rPr lang="en-GB" dirty="0" smtClean="0"/>
              <a:t>’ destroys it.</a:t>
            </a:r>
          </a:p>
          <a:p>
            <a:pPr lvl="1"/>
            <a:r>
              <a:rPr lang="en-GB" dirty="0" smtClean="0"/>
              <a:t>Success = audit/risk’s role demoted to verifying the quality of the CRSA process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Does CRSA have a role to play today?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Financial services  &amp; EU Solvency II Directive (</a:t>
            </a:r>
            <a:r>
              <a:rPr lang="en-GB" dirty="0" err="1" smtClean="0"/>
              <a:t>wef</a:t>
            </a:r>
            <a:r>
              <a:rPr lang="en-GB" dirty="0" smtClean="0"/>
              <a:t> 1/1/16)</a:t>
            </a:r>
          </a:p>
          <a:p>
            <a:pPr lvl="1"/>
            <a:r>
              <a:rPr lang="en-GB" dirty="0" smtClean="0"/>
              <a:t>Article 41(1): </a:t>
            </a:r>
          </a:p>
          <a:p>
            <a:pPr lvl="2"/>
            <a:r>
              <a:rPr lang="en-GB" dirty="0" smtClean="0"/>
              <a:t>“The system of governance shall be subject to regular internal review.”</a:t>
            </a:r>
          </a:p>
          <a:p>
            <a:pPr lvl="2">
              <a:buNone/>
            </a:pPr>
            <a:endParaRPr lang="en-GB" dirty="0" smtClean="0"/>
          </a:p>
          <a:p>
            <a:pPr lvl="1"/>
            <a:r>
              <a:rPr lang="en-GB" dirty="0" smtClean="0"/>
              <a:t>Article 45(1):</a:t>
            </a:r>
          </a:p>
          <a:p>
            <a:pPr lvl="2"/>
            <a:r>
              <a:rPr lang="en-GB" dirty="0" smtClean="0"/>
              <a:t>“As part of its risk-management system every insurance undertaking and reinsurance undertaking shall conduct its own risk and solvency assessment” = </a:t>
            </a:r>
            <a:r>
              <a:rPr lang="en-GB" b="1" dirty="0" smtClean="0">
                <a:solidFill>
                  <a:srgbClr val="0000CC"/>
                </a:solidFill>
              </a:rPr>
              <a:t>O</a:t>
            </a:r>
            <a:r>
              <a:rPr lang="en-GB" dirty="0" smtClean="0"/>
              <a:t>wn </a:t>
            </a:r>
            <a:r>
              <a:rPr lang="en-GB" b="1" dirty="0" smtClean="0">
                <a:solidFill>
                  <a:srgbClr val="0000CC"/>
                </a:solidFill>
              </a:rPr>
              <a:t>R</a:t>
            </a:r>
            <a:r>
              <a:rPr lang="en-GB" dirty="0" smtClean="0"/>
              <a:t>isk &amp; </a:t>
            </a:r>
            <a:r>
              <a:rPr lang="en-GB" b="1" dirty="0" smtClean="0">
                <a:solidFill>
                  <a:srgbClr val="0000CC"/>
                </a:solidFill>
              </a:rPr>
              <a:t>S</a:t>
            </a:r>
            <a:r>
              <a:rPr lang="en-GB" dirty="0" smtClean="0"/>
              <a:t>olvency </a:t>
            </a:r>
            <a:r>
              <a:rPr lang="en-GB" b="1" dirty="0" smtClean="0">
                <a:solidFill>
                  <a:srgbClr val="0000CC"/>
                </a:solidFill>
              </a:rPr>
              <a:t>A</a:t>
            </a:r>
            <a:r>
              <a:rPr lang="en-GB" dirty="0" smtClean="0"/>
              <a:t>ssessment (“ORSA”)</a:t>
            </a:r>
          </a:p>
          <a:p>
            <a:pPr lvl="2">
              <a:buNone/>
            </a:pPr>
            <a:endParaRPr lang="en-GB" dirty="0" smtClean="0"/>
          </a:p>
          <a:p>
            <a:pPr lvl="1"/>
            <a:r>
              <a:rPr lang="en-GB" dirty="0" smtClean="0"/>
              <a:t>Article 45(4) :</a:t>
            </a:r>
          </a:p>
          <a:p>
            <a:pPr lvl="2"/>
            <a:r>
              <a:rPr lang="en-GB" dirty="0" smtClean="0"/>
              <a:t>“The own-risk and solvency assessment shall be an integral part of the business strategy and shall be taken into account on an ongoing basis in the strategic decisions of the undertaking.”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e - ors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6720" y="82565"/>
            <a:ext cx="9200719" cy="61547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2156663"/>
            <a:ext cx="6383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00CC"/>
                </a:solidFill>
              </a:rPr>
              <a:t>What does “self-assessment” mean and entail today?</a:t>
            </a:r>
            <a:endParaRPr lang="en-GB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C:\Users\Darryl\AppData\Local\Microsoft\Windows\Temporary Internet Files\Content.IE5\KYRNM85E\Wedding_bells_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980728"/>
            <a:ext cx="2483767" cy="211399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Does CRSA have a role to play today?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ERM  &amp; CRSA  - a perfect match</a:t>
            </a:r>
          </a:p>
          <a:p>
            <a:pPr lvl="1"/>
            <a:r>
              <a:rPr lang="en-GB" dirty="0" smtClean="0"/>
              <a:t>ISO 31000 – Risk Management: Definition of risk:</a:t>
            </a:r>
          </a:p>
          <a:p>
            <a:pPr lvl="1">
              <a:buNone/>
            </a:pPr>
            <a:r>
              <a:rPr lang="en-GB" dirty="0" smtClean="0"/>
              <a:t>	“</a:t>
            </a:r>
            <a:r>
              <a:rPr lang="en-GB" i="1" dirty="0" smtClean="0"/>
              <a:t>The risk of uncertainty on </a:t>
            </a:r>
            <a:r>
              <a:rPr lang="en-GB" b="1" i="1" dirty="0" smtClean="0">
                <a:solidFill>
                  <a:srgbClr val="0000CC"/>
                </a:solidFill>
              </a:rPr>
              <a:t>objectives</a:t>
            </a:r>
            <a:r>
              <a:rPr lang="en-GB" dirty="0" smtClean="0"/>
              <a:t>”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CRSA begins with </a:t>
            </a:r>
            <a:r>
              <a:rPr lang="en-GB" b="1" dirty="0" smtClean="0">
                <a:solidFill>
                  <a:srgbClr val="0000CC"/>
                </a:solidFill>
              </a:rPr>
              <a:t>objectives</a:t>
            </a:r>
            <a:r>
              <a:rPr lang="en-GB" dirty="0" smtClean="0"/>
              <a:t> – unlike many/most other risk approaches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ERM requires an assessment of all the organisation’s moving parts - whilst they are all moving!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Does CRSA have a role to play today?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43528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1920" y="6309320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00CC"/>
                </a:solidFill>
              </a:rPr>
              <a:t>ERM!</a:t>
            </a:r>
            <a:endParaRPr lang="en-GB" sz="2400" b="1" dirty="0">
              <a:solidFill>
                <a:srgbClr val="0000CC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355976" y="3573016"/>
            <a:ext cx="432048" cy="27363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Does CRSA have a role to play today?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827584" y="764704"/>
          <a:ext cx="49026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CRSA principles</a:t>
            </a:r>
          </a:p>
          <a:p>
            <a:pPr lvl="1"/>
            <a:r>
              <a:rPr lang="en-GB" dirty="0" smtClean="0"/>
              <a:t>Participative</a:t>
            </a:r>
          </a:p>
          <a:p>
            <a:pPr lvl="1"/>
            <a:r>
              <a:rPr lang="en-GB" dirty="0" smtClean="0"/>
              <a:t>Collaborative</a:t>
            </a:r>
          </a:p>
          <a:p>
            <a:pPr lvl="1"/>
            <a:r>
              <a:rPr lang="en-GB" dirty="0" smtClean="0"/>
              <a:t>Ownership, and/or </a:t>
            </a:r>
            <a:endParaRPr lang="en-GB" dirty="0" smtClean="0"/>
          </a:p>
          <a:p>
            <a:pPr lvl="1"/>
            <a:r>
              <a:rPr lang="en-GB" dirty="0" smtClean="0"/>
              <a:t>TEAM-BASED?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5229200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00CC"/>
                </a:solidFill>
              </a:rPr>
              <a:t>ERM!</a:t>
            </a:r>
            <a:endParaRPr lang="en-GB" sz="2400" b="1" dirty="0">
              <a:solidFill>
                <a:srgbClr val="0000CC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419872" y="3645024"/>
            <a:ext cx="1296144" cy="172819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Does CRSA have a role to play today?</a:t>
            </a:r>
            <a:endParaRPr lang="en-GB" dirty="0"/>
          </a:p>
        </p:txBody>
      </p:sp>
      <p:pic>
        <p:nvPicPr>
          <p:cNvPr id="6" name="Picture 5" descr="new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526534"/>
            <a:ext cx="7470146" cy="2982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1853" y="332656"/>
            <a:ext cx="5959968" cy="590465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" y="-315416"/>
            <a:ext cx="4330824" cy="2578298"/>
          </a:xfrm>
        </p:spPr>
        <p:txBody>
          <a:bodyPr>
            <a:normAutofit/>
          </a:bodyPr>
          <a:lstStyle/>
          <a:p>
            <a:r>
              <a:rPr lang="en-GB" dirty="0" smtClean="0"/>
              <a:t>Does CRSA have a role to play today?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07850" y="5507940"/>
            <a:ext cx="177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 “END” node)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slide ....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Observation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 smtClean="0"/>
              <a:t>CRSA has survived!</a:t>
            </a:r>
          </a:p>
          <a:p>
            <a:r>
              <a:rPr lang="en-GB" sz="2000" dirty="0" smtClean="0"/>
              <a:t>‘Facilitated workshops’ appear to have faded</a:t>
            </a:r>
          </a:p>
          <a:p>
            <a:r>
              <a:rPr lang="en-GB" sz="2000" dirty="0" smtClean="0"/>
              <a:t>Principles accord with modern management ‘style’</a:t>
            </a:r>
          </a:p>
          <a:p>
            <a:r>
              <a:rPr lang="en-GB" sz="2000" dirty="0" smtClean="0"/>
              <a:t>Regulators are making increasing demands for internal ‘assessments’</a:t>
            </a:r>
          </a:p>
          <a:p>
            <a:r>
              <a:rPr lang="en-GB" sz="2000" dirty="0" smtClean="0"/>
              <a:t>Corporate governance is today a way of life</a:t>
            </a:r>
          </a:p>
          <a:p>
            <a:r>
              <a:rPr lang="en-GB" sz="2000" dirty="0" smtClean="0"/>
              <a:t>ERM needs a solution to ‘hugging air’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Opportunity?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32856"/>
            <a:ext cx="4498975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	CRSA is there waiting &amp; ready to be used</a:t>
            </a:r>
          </a:p>
          <a:p>
            <a:pPr>
              <a:buNone/>
            </a:pPr>
            <a:r>
              <a:rPr lang="en-GB" sz="2000" dirty="0" smtClean="0"/>
              <a:t>	A tool to ignite a resurgence in CRSA?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Resistance should be minimal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CRSA is a much-needed solution to those who’ve never heard of it</a:t>
            </a:r>
          </a:p>
          <a:p>
            <a:pPr>
              <a:buNone/>
            </a:pPr>
            <a:r>
              <a:rPr lang="en-GB" sz="2000" dirty="0" smtClean="0"/>
              <a:t>	CRSA is in itself evidence of a sound governance culture</a:t>
            </a:r>
          </a:p>
          <a:p>
            <a:pPr>
              <a:buNone/>
            </a:pPr>
            <a:r>
              <a:rPr lang="en-GB" sz="2000" dirty="0" smtClean="0"/>
              <a:t>	CRSA is primed to come to the rescue!</a:t>
            </a:r>
            <a:endParaRPr lang="en-GB" sz="2000" dirty="0"/>
          </a:p>
        </p:txBody>
      </p:sp>
      <p:sp>
        <p:nvSpPr>
          <p:cNvPr id="11" name="Striped Right Arrow 10"/>
          <p:cNvSpPr/>
          <p:nvPr/>
        </p:nvSpPr>
        <p:spPr>
          <a:xfrm>
            <a:off x="4427984" y="2276872"/>
            <a:ext cx="432048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triped Right Arrow 11"/>
          <p:cNvSpPr/>
          <p:nvPr/>
        </p:nvSpPr>
        <p:spPr>
          <a:xfrm>
            <a:off x="4427984" y="2636912"/>
            <a:ext cx="432048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triped Right Arrow 12"/>
          <p:cNvSpPr/>
          <p:nvPr/>
        </p:nvSpPr>
        <p:spPr>
          <a:xfrm>
            <a:off x="4427984" y="3356992"/>
            <a:ext cx="432048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triped Right Arrow 13"/>
          <p:cNvSpPr/>
          <p:nvPr/>
        </p:nvSpPr>
        <p:spPr>
          <a:xfrm>
            <a:off x="4427984" y="4149080"/>
            <a:ext cx="432048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triped Right Arrow 14"/>
          <p:cNvSpPr/>
          <p:nvPr/>
        </p:nvSpPr>
        <p:spPr>
          <a:xfrm>
            <a:off x="4427984" y="4797152"/>
            <a:ext cx="432048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triped Right Arrow 15"/>
          <p:cNvSpPr/>
          <p:nvPr/>
        </p:nvSpPr>
        <p:spPr>
          <a:xfrm>
            <a:off x="4427984" y="5373216"/>
            <a:ext cx="432048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0" grpId="0" uiExpand="1" build="p"/>
      <p:bldP spid="10" grpId="1" uiExpand="1" build="p"/>
      <p:bldP spid="11" grpId="0" uiExpand="1" animBg="1"/>
      <p:bldP spid="12" grpId="0" uiExpand="1" animBg="1"/>
      <p:bldP spid="13" grpId="0" uiExpand="1" animBg="1"/>
      <p:bldP spid="14" grpId="0" uiExpand="1" animBg="1"/>
      <p:bldP spid="15" grpId="0" uiExpand="1" animBg="1"/>
      <p:bldP spid="16" grpId="0" uiExpan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“UK CSA User Group”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Formed in January 1995</a:t>
            </a:r>
          </a:p>
          <a:p>
            <a:r>
              <a:rPr lang="en-GB" dirty="0" smtClean="0"/>
              <a:t>8 members</a:t>
            </a:r>
          </a:p>
          <a:p>
            <a:r>
              <a:rPr lang="en-GB" dirty="0" smtClean="0"/>
              <a:t>Members were internal auditors</a:t>
            </a:r>
          </a:p>
          <a:p>
            <a:r>
              <a:rPr lang="en-GB" dirty="0" smtClean="0"/>
              <a:t>Met quarterly</a:t>
            </a:r>
          </a:p>
          <a:p>
            <a:r>
              <a:rPr lang="en-GB" dirty="0" smtClean="0"/>
              <a:t>Very informal</a:t>
            </a:r>
          </a:p>
          <a:p>
            <a:r>
              <a:rPr lang="en-GB" dirty="0" smtClean="0"/>
              <a:t>Formal goals and objectives</a:t>
            </a:r>
          </a:p>
          <a:p>
            <a:r>
              <a:rPr lang="en-GB" i="1" dirty="0" smtClean="0"/>
              <a:t>Practitioners only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CRSA – 20 Years on</a:t>
            </a:r>
            <a:endParaRPr lang="en-GB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4748951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CC"/>
                </a:solidFill>
              </a:rPr>
              <a:t>Contact:	 </a:t>
            </a:r>
            <a:r>
              <a:rPr lang="en-GB" dirty="0" smtClean="0"/>
              <a:t>Darryl Clark</a:t>
            </a:r>
          </a:p>
          <a:p>
            <a:r>
              <a:rPr lang="en-GB" b="1" dirty="0" smtClean="0">
                <a:solidFill>
                  <a:srgbClr val="0000CC"/>
                </a:solidFill>
              </a:rPr>
              <a:t>Email:  </a:t>
            </a:r>
            <a:r>
              <a:rPr lang="en-GB" b="1" dirty="0" smtClean="0"/>
              <a:t>	</a:t>
            </a:r>
            <a:r>
              <a:rPr lang="en-GB" dirty="0" smtClean="0">
                <a:hlinkClick r:id="rId2"/>
              </a:rPr>
              <a:t>dclark@panaceacompliance.co.uk</a:t>
            </a:r>
            <a:endParaRPr lang="en-GB" dirty="0" smtClean="0"/>
          </a:p>
          <a:p>
            <a:r>
              <a:rPr lang="en-GB" b="1" dirty="0" smtClean="0">
                <a:solidFill>
                  <a:srgbClr val="0000CC"/>
                </a:solidFill>
              </a:rPr>
              <a:t>Mobile: </a:t>
            </a:r>
            <a:r>
              <a:rPr lang="en-GB" b="1" dirty="0" smtClean="0"/>
              <a:t>	</a:t>
            </a:r>
            <a:r>
              <a:rPr lang="en-GB" dirty="0" smtClean="0"/>
              <a:t>07818 000 282</a:t>
            </a:r>
          </a:p>
          <a:p>
            <a:r>
              <a:rPr lang="en-GB" b="1" dirty="0" smtClean="0">
                <a:solidFill>
                  <a:srgbClr val="0000CC"/>
                </a:solidFill>
              </a:rPr>
              <a:t>Tel: </a:t>
            </a:r>
            <a:r>
              <a:rPr lang="en-GB" dirty="0" smtClean="0">
                <a:solidFill>
                  <a:srgbClr val="0000CC"/>
                </a:solidFill>
              </a:rPr>
              <a:t>	</a:t>
            </a:r>
            <a:r>
              <a:rPr lang="en-GB" dirty="0" smtClean="0"/>
              <a:t>01202 692 703</a:t>
            </a:r>
            <a:endParaRPr lang="en-GB" dirty="0"/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760040" y="2432869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Pct val="120000"/>
              <a:buFont typeface="Arial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Darryl Clark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ACIS, PIIA, MSC, MA, PGDip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Managing Director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Pct val="120000"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Panacea Compliance Ltd 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- Regulatory Consultancy &amp; Training Specialists 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</a:t>
            </a:r>
            <a:r>
              <a:rPr lang="en-GB" dirty="0" smtClean="0"/>
              <a:t>CSA User </a:t>
            </a:r>
            <a:r>
              <a:rPr lang="en-GB" dirty="0" smtClean="0"/>
              <a:t>Group: original model</a:t>
            </a:r>
            <a:endParaRPr lang="en-GB" dirty="0"/>
          </a:p>
        </p:txBody>
      </p:sp>
      <p:pic>
        <p:nvPicPr>
          <p:cNvPr id="6" name="Picture 5" descr="old CS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268760"/>
            <a:ext cx="1915916" cy="3598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GB" dirty="0" smtClean="0"/>
              <a:t>UK </a:t>
            </a:r>
            <a:r>
              <a:rPr lang="en-GB" dirty="0" smtClean="0"/>
              <a:t>CSA User </a:t>
            </a:r>
            <a:r>
              <a:rPr lang="en-GB" dirty="0" smtClean="0"/>
              <a:t>Group: </a:t>
            </a:r>
            <a:br>
              <a:rPr lang="en-GB" dirty="0" smtClean="0"/>
            </a:br>
            <a:r>
              <a:rPr lang="en-GB" dirty="0" smtClean="0"/>
              <a:t>original model</a:t>
            </a:r>
            <a:endParaRPr lang="en-GB" dirty="0"/>
          </a:p>
        </p:txBody>
      </p:sp>
      <p:pic>
        <p:nvPicPr>
          <p:cNvPr id="4" name="Picture 3" descr="old CS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60648"/>
            <a:ext cx="3168352" cy="586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CRSA User Group: original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Extract from Letter dated 30 January 1995</a:t>
            </a:r>
            <a:endParaRPr lang="en-GB" sz="2400" dirty="0"/>
          </a:p>
        </p:txBody>
      </p:sp>
      <p:pic>
        <p:nvPicPr>
          <p:cNvPr id="5" name="Picture 4" descr="Capture - objectiv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416" y="1916832"/>
            <a:ext cx="8043024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of Objectives 1995 - 2015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r>
              <a:rPr lang="en-GB" sz="2400" dirty="0" smtClean="0">
                <a:solidFill>
                  <a:srgbClr val="0000CC"/>
                </a:solidFill>
              </a:rPr>
              <a:t>They’ve proved reasonably enduring ......</a:t>
            </a:r>
          </a:p>
          <a:p>
            <a:endParaRPr lang="en-GB" sz="2400" dirty="0" smtClean="0">
              <a:solidFill>
                <a:srgbClr val="0000CC"/>
              </a:solidFill>
            </a:endParaRPr>
          </a:p>
          <a:p>
            <a:endParaRPr lang="en-GB" sz="2400" dirty="0" smtClean="0">
              <a:solidFill>
                <a:srgbClr val="0000CC"/>
              </a:solidFill>
            </a:endParaRPr>
          </a:p>
          <a:p>
            <a:r>
              <a:rPr lang="en-GB" dirty="0" smtClean="0">
                <a:solidFill>
                  <a:srgbClr val="0000CC"/>
                </a:solidFill>
              </a:rPr>
              <a:t>CRSA Forum today:-</a:t>
            </a:r>
            <a:endParaRPr lang="en-GB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GB" sz="3200" dirty="0"/>
          </a:p>
        </p:txBody>
      </p:sp>
      <p:pic>
        <p:nvPicPr>
          <p:cNvPr id="6" name="Picture 5" descr="Capture -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53" y="1916832"/>
            <a:ext cx="8868343" cy="5760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3646765"/>
            <a:ext cx="347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5. acting as a catalyst for new ideas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4005064"/>
            <a:ext cx="4376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share </a:t>
            </a:r>
            <a:r>
              <a:rPr lang="en-GB" dirty="0" smtClean="0"/>
              <a:t>diverse approaches and experiences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of Objectives 1995 - 2015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 smtClean="0">
              <a:solidFill>
                <a:srgbClr val="0000CC"/>
              </a:solidFill>
            </a:endParaRPr>
          </a:p>
          <a:p>
            <a:endParaRPr lang="en-GB" sz="2400" dirty="0" smtClean="0">
              <a:solidFill>
                <a:srgbClr val="0000CC"/>
              </a:solidFill>
            </a:endParaRPr>
          </a:p>
          <a:p>
            <a:r>
              <a:rPr lang="en-GB" sz="2400" dirty="0" smtClean="0">
                <a:solidFill>
                  <a:srgbClr val="0000CC"/>
                </a:solidFill>
              </a:rPr>
              <a:t>CRSA Forum today:-</a:t>
            </a:r>
            <a:endParaRPr lang="en-GB" sz="2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646765"/>
            <a:ext cx="347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5. acting as a catalyst for new ideas</a:t>
            </a:r>
          </a:p>
          <a:p>
            <a:endParaRPr lang="en-GB" dirty="0"/>
          </a:p>
        </p:txBody>
      </p:sp>
      <p:pic>
        <p:nvPicPr>
          <p:cNvPr id="10" name="Picture 9" descr="Capture -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778700"/>
            <a:ext cx="8244056" cy="4261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7584" y="3214717"/>
            <a:ext cx="368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3. identify </a:t>
            </a:r>
            <a:r>
              <a:rPr lang="en-GB" dirty="0" smtClean="0"/>
              <a:t>and develop best practices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of Objectives 1995 - 2015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 smtClean="0">
              <a:solidFill>
                <a:srgbClr val="0000CC"/>
              </a:solidFill>
            </a:endParaRPr>
          </a:p>
          <a:p>
            <a:endParaRPr lang="en-GB" sz="2400" dirty="0" smtClean="0">
              <a:solidFill>
                <a:srgbClr val="0000CC"/>
              </a:solidFill>
            </a:endParaRPr>
          </a:p>
          <a:p>
            <a:r>
              <a:rPr lang="en-GB" sz="2400" dirty="0" smtClean="0">
                <a:solidFill>
                  <a:srgbClr val="0000CC"/>
                </a:solidFill>
              </a:rPr>
              <a:t>CRSA Forum today:-</a:t>
            </a:r>
            <a:endParaRPr lang="en-GB" sz="2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646765"/>
            <a:ext cx="347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5. acting as a catalyst for new ideas</a:t>
            </a:r>
          </a:p>
          <a:p>
            <a:endParaRPr lang="en-GB" dirty="0"/>
          </a:p>
        </p:txBody>
      </p:sp>
      <p:pic>
        <p:nvPicPr>
          <p:cNvPr id="8" name="Picture 7" descr="Capture -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7344816" cy="4541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7584" y="3286725"/>
            <a:ext cx="437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share </a:t>
            </a:r>
            <a:r>
              <a:rPr lang="en-GB" dirty="0" smtClean="0"/>
              <a:t>diverse approaches and experiences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749</Words>
  <Application>Microsoft Office PowerPoint</Application>
  <PresentationFormat>On-screen Show (4:3)</PresentationFormat>
  <Paragraphs>171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CRSA User Group/Forum 20 years on!</vt:lpstr>
      <vt:lpstr>Once upon a time ............</vt:lpstr>
      <vt:lpstr>The “UK CSA User Group”</vt:lpstr>
      <vt:lpstr>UK CSA User Group: original model</vt:lpstr>
      <vt:lpstr>UK CSA User Group:  original model</vt:lpstr>
      <vt:lpstr>UK CRSA User Group: original objectives</vt:lpstr>
      <vt:lpstr>Mapping of Objectives 1995 - 2015</vt:lpstr>
      <vt:lpstr>Mapping of Objectives 1995 - 2015</vt:lpstr>
      <vt:lpstr>Mapping of Objectives 1995 - 2015</vt:lpstr>
      <vt:lpstr>Mapping of Objectives 1995 - 2015</vt:lpstr>
      <vt:lpstr>Mapping of Objectives 1995 - 2015</vt:lpstr>
      <vt:lpstr>Mapping of Objectives 1995 - 2015</vt:lpstr>
      <vt:lpstr>What did we talk about?</vt:lpstr>
      <vt:lpstr>Inaugural meeting: Agenda</vt:lpstr>
      <vt:lpstr>We used an “Observation Aid”!</vt:lpstr>
      <vt:lpstr>We used an “Observation Aid”!</vt:lpstr>
      <vt:lpstr>We used an “Observation Aid”!</vt:lpstr>
      <vt:lpstr>We used an “Observation Aid”!</vt:lpstr>
      <vt:lpstr>We used an “Observation Aid”!</vt:lpstr>
      <vt:lpstr>We used an “Observation Aid”!</vt:lpstr>
      <vt:lpstr>CRSA: back to basics ....</vt:lpstr>
      <vt:lpstr>Does CRSA have a role to play today?</vt:lpstr>
      <vt:lpstr>Slide 23</vt:lpstr>
      <vt:lpstr>Does CRSA have a role to play today?</vt:lpstr>
      <vt:lpstr>Does CRSA have a role to play today?</vt:lpstr>
      <vt:lpstr>Does CRSA have a role to play today?</vt:lpstr>
      <vt:lpstr>Does CRSA have a role to play today?</vt:lpstr>
      <vt:lpstr>Does CRSA have a role to play today?</vt:lpstr>
      <vt:lpstr>Last slide ....</vt:lpstr>
      <vt:lpstr>Slide 30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Darryl</dc:creator>
  <cp:lastModifiedBy>Darryl</cp:lastModifiedBy>
  <cp:revision>257</cp:revision>
  <dcterms:created xsi:type="dcterms:W3CDTF">2015-06-08T11:47:53Z</dcterms:created>
  <dcterms:modified xsi:type="dcterms:W3CDTF">2015-10-05T21:22:18Z</dcterms:modified>
</cp:coreProperties>
</file>