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9" r:id="rId2"/>
    <p:sldId id="284" r:id="rId3"/>
    <p:sldId id="274" r:id="rId4"/>
    <p:sldId id="277" r:id="rId5"/>
    <p:sldId id="264" r:id="rId6"/>
    <p:sldId id="263" r:id="rId7"/>
    <p:sldId id="265" r:id="rId8"/>
    <p:sldId id="262" r:id="rId9"/>
    <p:sldId id="266" r:id="rId10"/>
    <p:sldId id="270" r:id="rId11"/>
    <p:sldId id="267" r:id="rId12"/>
    <p:sldId id="272" r:id="rId13"/>
    <p:sldId id="273" r:id="rId14"/>
    <p:sldId id="280" r:id="rId15"/>
    <p:sldId id="281" r:id="rId16"/>
    <p:sldId id="283" r:id="rId17"/>
    <p:sldId id="282" r:id="rId18"/>
    <p:sldId id="261" r:id="rId1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APM\AProgramme\Ethics\Paul's%20ethical%20self%20assessment\Ethical%20self%20assessment%20with%20dummy%20results%20May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2771458117890383"/>
          <c:y val="0.13559322033898305"/>
          <c:w val="0.44467425025853125"/>
          <c:h val="0.72881355932203351"/>
        </c:manualLayout>
      </c:layout>
      <c:radarChart>
        <c:radarStyle val="filled"/>
        <c:ser>
          <c:idx val="1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entry'!$E$11:$E$26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</c:numCache>
            </c:numRef>
          </c:val>
        </c:ser>
        <c:ser>
          <c:idx val="2"/>
          <c:order val="1"/>
          <c:spPr>
            <a:solidFill>
              <a:srgbClr val="FFFFC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entry'!$C$11:$C$26</c:f>
              <c:numCache>
                <c:formatCode>General</c:formatCode>
                <c:ptCount val="16"/>
              </c:numCache>
            </c:numRef>
          </c:val>
        </c:ser>
        <c:ser>
          <c:idx val="3"/>
          <c:order val="2"/>
          <c:spPr>
            <a:solidFill>
              <a:srgbClr val="A0E0E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3"/>
          <c:spPr>
            <a:solidFill>
              <a:srgbClr val="600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4"/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5"/>
          <c:spPr>
            <a:solidFill>
              <a:srgbClr val="0080C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6"/>
          <c:spPr>
            <a:solidFill>
              <a:srgbClr val="C0C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7"/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8"/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9"/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10"/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'Graph entry'!$B$11:$B$26</c:f>
              <c:strCache>
                <c:ptCount val="16"/>
                <c:pt idx="0">
                  <c:v>Board sets good ethical example </c:v>
                </c:pt>
                <c:pt idx="1">
                  <c:v>Board / management open to discussion</c:v>
                </c:pt>
                <c:pt idx="2">
                  <c:v>Staff feel free to question</c:v>
                </c:pt>
                <c:pt idx="3">
                  <c:v>Never faced ethical dimema here</c:v>
                </c:pt>
                <c:pt idx="4">
                  <c:v>Staff good advocates</c:v>
                </c:pt>
                <c:pt idx="5">
                  <c:v>Reviews ethical performance</c:v>
                </c:pt>
                <c:pt idx="6">
                  <c:v>Clear corporate values</c:v>
                </c:pt>
                <c:pt idx="7">
                  <c:v>Objective, fair and truthful internal reporting</c:v>
                </c:pt>
                <c:pt idx="8">
                  <c:v>Objective, fair and truthful external reporting</c:v>
                </c:pt>
                <c:pt idx="9">
                  <c:v>Nothing going might cause embarrassment</c:v>
                </c:pt>
                <c:pt idx="10">
                  <c:v>Code of ethics</c:v>
                </c:pt>
                <c:pt idx="11">
                  <c:v>Abide by code</c:v>
                </c:pt>
                <c:pt idx="12">
                  <c:v>Compliance with code reviewed</c:v>
                </c:pt>
                <c:pt idx="13">
                  <c:v>Culture aligned with society</c:v>
                </c:pt>
                <c:pt idx="14">
                  <c:v>Complies with laws etc</c:v>
                </c:pt>
                <c:pt idx="15">
                  <c:v>Good external reputation</c:v>
                </c:pt>
              </c:strCache>
            </c:strRef>
          </c:cat>
          <c:val>
            <c:numRef>
              <c:f>'Graph entry'!$D$11:$D$26</c:f>
              <c:numCache>
                <c:formatCode>0.00</c:formatCode>
                <c:ptCount val="16"/>
                <c:pt idx="0">
                  <c:v>3.125</c:v>
                </c:pt>
                <c:pt idx="1">
                  <c:v>4.25</c:v>
                </c:pt>
                <c:pt idx="2">
                  <c:v>5.1249999999999867</c:v>
                </c:pt>
                <c:pt idx="3">
                  <c:v>3.8749999999999987</c:v>
                </c:pt>
                <c:pt idx="4">
                  <c:v>5.875</c:v>
                </c:pt>
                <c:pt idx="5">
                  <c:v>3.5</c:v>
                </c:pt>
                <c:pt idx="6">
                  <c:v>3.75</c:v>
                </c:pt>
                <c:pt idx="7">
                  <c:v>4.1249999999999867</c:v>
                </c:pt>
                <c:pt idx="8">
                  <c:v>4.75</c:v>
                </c:pt>
                <c:pt idx="9">
                  <c:v>2.8749999999999987</c:v>
                </c:pt>
                <c:pt idx="10">
                  <c:v>3.3749999999999987</c:v>
                </c:pt>
                <c:pt idx="11">
                  <c:v>4.1249999999999867</c:v>
                </c:pt>
                <c:pt idx="12">
                  <c:v>3.75</c:v>
                </c:pt>
                <c:pt idx="13">
                  <c:v>4.375</c:v>
                </c:pt>
                <c:pt idx="14">
                  <c:v>3.75</c:v>
                </c:pt>
                <c:pt idx="15">
                  <c:v>3.8749999999999987</c:v>
                </c:pt>
              </c:numCache>
            </c:numRef>
          </c:val>
        </c:ser>
        <c:axId val="149795584"/>
        <c:axId val="163390592"/>
      </c:radarChart>
      <c:catAx>
        <c:axId val="149795584"/>
        <c:scaling>
          <c:orientation val="minMax"/>
        </c:scaling>
        <c:axPos val="b"/>
        <c:majorGridlines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NewsGoth BT"/>
                <a:ea typeface="NewsGoth BT"/>
                <a:cs typeface="NewsGoth BT"/>
              </a:defRPr>
            </a:pPr>
            <a:endParaRPr lang="en-US"/>
          </a:p>
        </c:txPr>
        <c:crossAx val="163390592"/>
        <c:crosses val="autoZero"/>
        <c:lblAlgn val="ctr"/>
        <c:lblOffset val="100"/>
      </c:catAx>
      <c:valAx>
        <c:axId val="16339059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NewsGoth BT"/>
                <a:ea typeface="NewsGoth BT"/>
                <a:cs typeface="NewsGoth BT"/>
              </a:defRPr>
            </a:pPr>
            <a:endParaRPr lang="en-US"/>
          </a:p>
        </c:txPr>
        <c:crossAx val="149795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NewsGoth BT"/>
          <a:ea typeface="NewsGoth BT"/>
          <a:cs typeface="NewsGoth BT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0FBF-D73F-4BAD-B317-2BE77F50BA8C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839E6-7212-41E1-84DF-F2C87AB14FB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78F6-39CE-44A6-BEC5-609CBB9A2347}" type="datetimeFigureOut">
              <a:rPr lang="en-GB" smtClean="0"/>
              <a:pPr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9C95-C375-481D-BEF5-F696636C8D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B23A-61EB-417D-960D-8190EB72B63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F0EA-CC3C-4C9E-925E-D4376CF9286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877272"/>
            <a:ext cx="859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An alternative to command and control?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6150" name="Picture 6" descr="Command Contr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249663"/>
            <a:ext cx="4536504" cy="4154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675"/>
            <a:ext cx="8914710" cy="609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8753731" cy="597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42" y="116632"/>
            <a:ext cx="861253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5249"/>
            <a:ext cx="8676456" cy="59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02" y="85725"/>
            <a:ext cx="8643371" cy="60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497" y="85725"/>
            <a:ext cx="8634814" cy="60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8676456" cy="58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4775"/>
            <a:ext cx="8424936" cy="579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456" r="34250"/>
          <a:stretch>
            <a:fillRect/>
          </a:stretch>
        </p:blipFill>
        <p:spPr bwMode="auto">
          <a:xfrm>
            <a:off x="0" y="4437112"/>
            <a:ext cx="9141192" cy="24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1484784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For further discussion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Paul Moxey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paul@moxey.co.uk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877272"/>
            <a:ext cx="859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An alternative to command and control?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6148" name="Picture 4" descr="https://cdn.rt.com/files/2015.10/original/560ea05cc46188ef128b4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857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0" y="332656"/>
          <a:ext cx="921067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5724128" y="1484784"/>
            <a:ext cx="1656184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14300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 am aware of nothing going on in our team or elsewhere in the organisation which might cause embarrassment to the organisation </a:t>
            </a:r>
            <a:endParaRPr lang="en-GB" sz="36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72000" y="1556792"/>
          <a:ext cx="4572000" cy="5143500"/>
        </p:xfrm>
        <a:graphic>
          <a:graphicData uri="http://schemas.openxmlformats.org/presentationml/2006/ole">
            <p:oleObj spid="_x0000_s28674" name="Chart" r:id="rId6" imgW="4572000" imgH="5143500" progId="MSGraph.Chart.8">
              <p:embed followColorScheme="full"/>
            </p:oleObj>
          </a:graphicData>
        </a:graphic>
      </p:graphicFrame>
      <p:grpSp>
        <p:nvGrpSpPr>
          <p:cNvPr id="5" name="Group 9"/>
          <p:cNvGrpSpPr/>
          <p:nvPr/>
        </p:nvGrpSpPr>
        <p:grpSpPr>
          <a:xfrm>
            <a:off x="0" y="5445224"/>
            <a:ext cx="1011554" cy="1290952"/>
            <a:chOff x="1" y="5373216"/>
            <a:chExt cx="1011554" cy="129095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" y="5373216"/>
              <a:ext cx="1011554" cy="1290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79513" y="5589240"/>
              <a:ext cx="7200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paul moxey ©</a:t>
              </a:r>
              <a:endParaRPr lang="en-GB" sz="1400" dirty="0"/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1052736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I strongly disagree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I disagree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I slightly disagree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I neither agree nor disagree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I slightly 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I 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I strongly agree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229200"/>
            <a:ext cx="440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Answers at CIPFA audit conference May 2015</a:t>
            </a:r>
            <a:endParaRPr lang="en-GB" dirty="0">
              <a:solidFill>
                <a:schemeClr val="tx2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2019300"/>
            <a:ext cx="891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859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An alternative to command and control?</a:t>
            </a:r>
            <a:endParaRPr lang="en-GB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86604"/>
            <a:ext cx="3888432" cy="52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602128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http://www.reinventingorganizations.com/uploads/2/1/9/8/21988088/140305_laloux_reinventing_organizations.pdf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8892480" cy="61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21" y="0"/>
            <a:ext cx="9040479" cy="61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0747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424238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8784976" cy="604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5BA7022097847E992F83FA94A29D3C4&lt;/guid&gt;&#10;        &lt;description /&gt;&#10;        &lt;date&gt;5/11/2015 4:27:0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BA3058AE7B8498E814E1A289F2B90D0&lt;/guid&gt;&#10;            &lt;repollguid&gt;141B0B45985D4582B65BA7EA3CDEDD6B&lt;/repollguid&gt;&#10;            &lt;sourceid&gt;4F57A23FA5F241E7971C811ADAF28884&lt;/sourceid&gt;&#10;            &lt;questiontext&gt;I am aware of nothing going on in our team or elsewhere in the organisation which might cause embarrassment to the organisation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182C2B0368D443389564DB7B576165D&lt;/guid&gt;&#10;                    &lt;answertext&gt;I strongly disagree&lt;/answertext&gt;&#10;                    &lt;valuetype&gt;0&lt;/valuetype&gt;&#10;                &lt;/answer&gt;&#10;                &lt;answer&gt;&#10;                    &lt;guid&gt;06EF844B263F4DEC93728088B061175F&lt;/guid&gt;&#10;                    &lt;answertext&gt;I disagree&lt;/answertext&gt;&#10;                    &lt;valuetype&gt;0&lt;/valuetype&gt;&#10;                &lt;/answer&gt;&#10;                &lt;answer&gt;&#10;                    &lt;guid&gt;9C07DD3B7CE64BB7848D7CA8E69992A3&lt;/guid&gt;&#10;                    &lt;answertext&gt;I slightly disagree&lt;/answertext&gt;&#10;                    &lt;valuetype&gt;0&lt;/valuetype&gt;&#10;                &lt;/answer&gt;&#10;                &lt;answer&gt;&#10;                    &lt;guid&gt;4A9ECD8C29F447C9B37AE034553147C0&lt;/guid&gt;&#10;                    &lt;answertext&gt;I neither agree nor disagree&lt;/answertext&gt;&#10;                    &lt;valuetype&gt;0&lt;/valuetype&gt;&#10;                &lt;/answer&gt;&#10;                &lt;answer&gt;&#10;                    &lt;guid&gt;9AEED734910E4A3DB52B2BB5D23452A7&lt;/guid&gt;&#10;                    &lt;answertext&gt;I slightly agree&lt;/answertext&gt;&#10;                    &lt;valuetype&gt;0&lt;/valuetype&gt;&#10;                &lt;/answer&gt;&#10;                &lt;answer&gt;&#10;                    &lt;guid&gt;1A6DA1882C514693AB2FB1B65E520EF2&lt;/guid&gt;&#10;                    &lt;answertext&gt;I agree&lt;/answertext&gt;&#10;                    &lt;valuetype&gt;0&lt;/valuetype&gt;&#10;                &lt;/answer&gt;&#10;                &lt;answer&gt;&#10;                    &lt;guid&gt;C689D7644A004C58BA61BBF3EAEAA34B&lt;/guid&gt;&#10;                    &lt;answertext&gt;I strongly agree&lt;/answertext&gt;&#10;                    &lt;valuetype&gt;0&lt;/valuetype&gt;&#10;                &lt;/answer&gt;&#10;            &lt;/answers&gt;&#10;        &lt;/multichoice&gt;&#10;    &lt;/questions&gt;&#10;&lt;/questionlist&gt;"/>
  <p:tag name="RESULTS" val="I am aware of nothing going on in our team or elsewhere in the organisation which might cause embarrassment to the organisation [;crlf;]18[;]24[;]18[;]False[;]0[;][;crlf;]3.5[;]2.5[;]2.16666666666667[;]4.69444444444444[;crlf;]4[;]0[;]I strongly disagree1[;]I strongly disagree[;][;crlf;]5[;]0[;]I disagree2[;]I disagree[;][;crlf;]1[;]0[;]I slightly disagree3[;]I slightly disagree[;][;crlf;]1[;]0[;]I neither agree nor disagree4[;]I neither agree nor disagree[;][;crlf;]2[;]0[;]I slightly agree5[;]I slightly agree[;][;crlf;]3[;]0[;]I agree6[;]I agree[;][;crlf;]2[;]0[;]I strongly agree7[;]I strongly agree[;]"/>
  <p:tag name="HASRESULTS" val="True"/>
  <p:tag name="LIVECHARTING" val="False"/>
  <p:tag name="AUTOOPENPOLL" val="True"/>
  <p:tag name="AUTOFORMATCHAR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83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Chart</vt:lpstr>
      <vt:lpstr>Slide 1</vt:lpstr>
      <vt:lpstr>Slide 2</vt:lpstr>
      <vt:lpstr>Slide 3</vt:lpstr>
      <vt:lpstr>I am aware of nothing going on in our team or elsewhere in the organisation which might cause embarrassment to the organisation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moxey</dc:creator>
  <cp:lastModifiedBy>moxey</cp:lastModifiedBy>
  <cp:revision>4</cp:revision>
  <dcterms:created xsi:type="dcterms:W3CDTF">2015-10-05T19:46:16Z</dcterms:created>
  <dcterms:modified xsi:type="dcterms:W3CDTF">2015-10-05T21:12:40Z</dcterms:modified>
</cp:coreProperties>
</file>